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7"/>
  </p:notesMasterIdLst>
  <p:sldIdLst>
    <p:sldId id="256" r:id="rId2"/>
    <p:sldId id="265" r:id="rId3"/>
    <p:sldId id="263" r:id="rId4"/>
    <p:sldId id="262" r:id="rId5"/>
    <p:sldId id="264" r:id="rId6"/>
    <p:sldId id="273" r:id="rId7"/>
    <p:sldId id="267" r:id="rId8"/>
    <p:sldId id="268" r:id="rId9"/>
    <p:sldId id="269" r:id="rId10"/>
    <p:sldId id="260" r:id="rId11"/>
    <p:sldId id="259" r:id="rId12"/>
    <p:sldId id="270" r:id="rId13"/>
    <p:sldId id="271" r:id="rId14"/>
    <p:sldId id="266" r:id="rId15"/>
    <p:sldId id="257" r:id="rId16"/>
    <p:sldId id="272" r:id="rId17"/>
    <p:sldId id="304" r:id="rId18"/>
    <p:sldId id="303" r:id="rId19"/>
    <p:sldId id="274" r:id="rId20"/>
    <p:sldId id="275" r:id="rId21"/>
    <p:sldId id="278" r:id="rId22"/>
    <p:sldId id="276" r:id="rId23"/>
    <p:sldId id="277" r:id="rId24"/>
    <p:sldId id="299" r:id="rId25"/>
    <p:sldId id="279" r:id="rId26"/>
    <p:sldId id="280" r:id="rId27"/>
    <p:sldId id="297" r:id="rId28"/>
    <p:sldId id="302" r:id="rId29"/>
    <p:sldId id="282" r:id="rId30"/>
    <p:sldId id="281" r:id="rId31"/>
    <p:sldId id="283" r:id="rId32"/>
    <p:sldId id="286" r:id="rId33"/>
    <p:sldId id="305" r:id="rId34"/>
    <p:sldId id="284" r:id="rId35"/>
    <p:sldId id="289" r:id="rId36"/>
    <p:sldId id="291" r:id="rId37"/>
    <p:sldId id="292" r:id="rId38"/>
    <p:sldId id="290" r:id="rId39"/>
    <p:sldId id="293" r:id="rId40"/>
    <p:sldId id="296" r:id="rId41"/>
    <p:sldId id="294" r:id="rId42"/>
    <p:sldId id="298" r:id="rId43"/>
    <p:sldId id="295" r:id="rId44"/>
    <p:sldId id="285"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8"/>
    <p:restoredTop sz="94512"/>
  </p:normalViewPr>
  <p:slideViewPr>
    <p:cSldViewPr snapToGrid="0" snapToObjects="1">
      <p:cViewPr varScale="1">
        <p:scale>
          <a:sx n="52" d="100"/>
          <a:sy n="52" d="100"/>
        </p:scale>
        <p:origin x="192" y="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AA978-2970-AD4D-977E-D6D0632D9ADD}"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4E80D-96B7-0F4A-94A0-B39EC9252D9A}" type="slidenum">
              <a:rPr lang="en-US" smtClean="0"/>
              <a:t>‹#›</a:t>
            </a:fld>
            <a:endParaRPr lang="en-US"/>
          </a:p>
        </p:txBody>
      </p:sp>
    </p:spTree>
    <p:extLst>
      <p:ext uri="{BB962C8B-B14F-4D97-AF65-F5344CB8AC3E}">
        <p14:creationId xmlns:p14="http://schemas.microsoft.com/office/powerpoint/2010/main" val="57691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social sciences specialization using linear regression methods , clustering exercises , and mixed effects models. </a:t>
            </a: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3</a:t>
            </a:fld>
            <a:endParaRPr lang="en-US"/>
          </a:p>
        </p:txBody>
      </p:sp>
    </p:spTree>
    <p:extLst>
      <p:ext uri="{BB962C8B-B14F-4D97-AF65-F5344CB8AC3E}">
        <p14:creationId xmlns:p14="http://schemas.microsoft.com/office/powerpoint/2010/main" val="91496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Intercepts-individuals within a group are allowed to have different intercepts while all keeping the same slope. (No RE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Slopes-individuals within a group are allowed to have different slopes while all keeping the same common interval.</a:t>
            </a:r>
          </a:p>
          <a:p>
            <a:endParaRPr lang="en-US" dirty="0"/>
          </a:p>
          <a:p>
            <a:r>
              <a:rPr lang="en-US" dirty="0"/>
              <a:t>Random Slopes and Intercepts-individuals within a group are allowed to have different slopes and intercepts.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37</a:t>
            </a:fld>
            <a:endParaRPr lang="en-US"/>
          </a:p>
        </p:txBody>
      </p:sp>
    </p:spTree>
    <p:extLst>
      <p:ext uri="{BB962C8B-B14F-4D97-AF65-F5344CB8AC3E}">
        <p14:creationId xmlns:p14="http://schemas.microsoft.com/office/powerpoint/2010/main" val="372636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5</a:t>
            </a:fld>
            <a:endParaRPr lang="en-US"/>
          </a:p>
        </p:txBody>
      </p:sp>
    </p:spTree>
    <p:extLst>
      <p:ext uri="{BB962C8B-B14F-4D97-AF65-F5344CB8AC3E}">
        <p14:creationId xmlns:p14="http://schemas.microsoft.com/office/powerpoint/2010/main" val="349602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data head here , take out comment  make slide for data features </a:t>
            </a: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6</a:t>
            </a:fld>
            <a:endParaRPr lang="en-US"/>
          </a:p>
        </p:txBody>
      </p:sp>
    </p:spTree>
    <p:extLst>
      <p:ext uri="{BB962C8B-B14F-4D97-AF65-F5344CB8AC3E}">
        <p14:creationId xmlns:p14="http://schemas.microsoft.com/office/powerpoint/2010/main" val="96093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histograms based on </a:t>
            </a:r>
            <a:r>
              <a:rPr lang="en-US" dirty="0" err="1"/>
              <a:t>statu</a:t>
            </a:r>
            <a:r>
              <a:rPr lang="en-US" dirty="0"/>
              <a:t> </a:t>
            </a:r>
          </a:p>
        </p:txBody>
      </p:sp>
      <p:sp>
        <p:nvSpPr>
          <p:cNvPr id="4" name="Slide Number Placeholder 3"/>
          <p:cNvSpPr>
            <a:spLocks noGrp="1"/>
          </p:cNvSpPr>
          <p:nvPr>
            <p:ph type="sldNum" sz="quarter" idx="10"/>
          </p:nvPr>
        </p:nvSpPr>
        <p:spPr/>
        <p:txBody>
          <a:bodyPr/>
          <a:lstStyle/>
          <a:p>
            <a:fld id="{EE04E80D-96B7-0F4A-94A0-B39EC9252D9A}" type="slidenum">
              <a:rPr lang="en-US" smtClean="0"/>
              <a:t>15</a:t>
            </a:fld>
            <a:endParaRPr lang="en-US"/>
          </a:p>
        </p:txBody>
      </p:sp>
    </p:spTree>
    <p:extLst>
      <p:ext uri="{BB962C8B-B14F-4D97-AF65-F5344CB8AC3E}">
        <p14:creationId xmlns:p14="http://schemas.microsoft.com/office/powerpoint/2010/main" val="31880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Theil Sen-robust regression method by choosing the median of slope of all lines through pairs of points. It is able to ignore outliers present in the data.</a:t>
            </a:r>
          </a:p>
          <a:p>
            <a:r>
              <a:rPr lang="en-US" dirty="0"/>
              <a:t>Ridge-great with correlated features present in data. </a:t>
            </a:r>
          </a:p>
          <a:p>
            <a:r>
              <a:rPr lang="en-US" dirty="0"/>
              <a:t>Gradient Boosting- efficient and high powered gives feature importance </a:t>
            </a:r>
          </a:p>
          <a:p>
            <a:endParaRPr lang="en-US" dirty="0"/>
          </a:p>
          <a:p>
            <a:r>
              <a:rPr lang="en-US" dirty="0"/>
              <a:t>72% Training , 28 % </a:t>
            </a:r>
            <a:r>
              <a:rPr lang="en-US" dirty="0" err="1"/>
              <a:t>Testings</a:t>
            </a:r>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20</a:t>
            </a:fld>
            <a:endParaRPr lang="en-US"/>
          </a:p>
        </p:txBody>
      </p:sp>
    </p:spTree>
    <p:extLst>
      <p:ext uri="{BB962C8B-B14F-4D97-AF65-F5344CB8AC3E}">
        <p14:creationId xmlns:p14="http://schemas.microsoft.com/office/powerpoint/2010/main" val="5495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Calinski-Harabaz</a:t>
            </a:r>
            <a:r>
              <a:rPr lang="en-US" sz="1200" b="0" i="0" u="none" strike="noStrike" kern="1200" dirty="0">
                <a:solidFill>
                  <a:schemeClr val="tx1"/>
                </a:solidFill>
                <a:effectLst/>
                <a:latin typeface="+mn-lt"/>
                <a:ea typeface="+mn-ea"/>
                <a:cs typeface="+mn-cs"/>
              </a:rPr>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26</a:t>
            </a:fld>
            <a:endParaRPr lang="en-US"/>
          </a:p>
        </p:txBody>
      </p:sp>
    </p:spTree>
    <p:extLst>
      <p:ext uri="{BB962C8B-B14F-4D97-AF65-F5344CB8AC3E}">
        <p14:creationId xmlns:p14="http://schemas.microsoft.com/office/powerpoint/2010/main" val="187047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Calinski-Harabaz</a:t>
            </a:r>
            <a:r>
              <a:rPr lang="en-US" sz="1200" b="0" i="0" u="none" strike="noStrike" kern="1200" dirty="0">
                <a:solidFill>
                  <a:schemeClr val="tx1"/>
                </a:solidFill>
                <a:effectLst/>
                <a:latin typeface="+mn-lt"/>
                <a:ea typeface="+mn-ea"/>
                <a:cs typeface="+mn-cs"/>
              </a:rPr>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27</a:t>
            </a:fld>
            <a:endParaRPr lang="en-US"/>
          </a:p>
        </p:txBody>
      </p:sp>
    </p:spTree>
    <p:extLst>
      <p:ext uri="{BB962C8B-B14F-4D97-AF65-F5344CB8AC3E}">
        <p14:creationId xmlns:p14="http://schemas.microsoft.com/office/powerpoint/2010/main" val="26219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Calinski-Harabaz</a:t>
            </a:r>
            <a:r>
              <a:rPr lang="en-US" sz="1200" b="0" i="0" u="none" strike="noStrike" kern="1200" dirty="0">
                <a:solidFill>
                  <a:schemeClr val="tx1"/>
                </a:solidFill>
                <a:effectLst/>
                <a:latin typeface="+mn-lt"/>
                <a:ea typeface="+mn-ea"/>
                <a:cs typeface="+mn-cs"/>
              </a:rPr>
              <a:t> Index- additionally known as the Variance Ratio Criterion where a higher score means a better defined cluster. It compares the ratio of the between-clusters dispersion mean and the within-cluster dispersion. Scores are higher when dense and separated from other clusters. The score is normalized with respect to the others scores for comparison in one chart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Silhouette Score- is the ratio of difference between the mean nearest-cluster distance and mean intra-cluster distance over the maximum between both scores. The score ranges from -1 to +1. +1 indicates a highly dense cluster while scores close to 0 indicates overlapping clusters and -1 indicates incorrect clustering.</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28</a:t>
            </a:fld>
            <a:endParaRPr lang="en-US"/>
          </a:p>
        </p:txBody>
      </p:sp>
    </p:spTree>
    <p:extLst>
      <p:ext uri="{BB962C8B-B14F-4D97-AF65-F5344CB8AC3E}">
        <p14:creationId xmlns:p14="http://schemas.microsoft.com/office/powerpoint/2010/main" val="170539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low ICC score means that observations within groupings are not </a:t>
            </a:r>
            <a:r>
              <a:rPr lang="en-US" sz="1200" b="0" i="0" u="none" strike="noStrike" kern="1200" dirty="0" err="1">
                <a:solidFill>
                  <a:schemeClr val="tx1"/>
                </a:solidFill>
                <a:effectLst/>
                <a:latin typeface="+mn-lt"/>
                <a:ea typeface="+mn-ea"/>
                <a:cs typeface="+mn-cs"/>
              </a:rPr>
              <a:t>similiar</a:t>
            </a:r>
            <a:r>
              <a:rPr lang="en-US" sz="1200" b="0" i="0" u="none" strike="noStrike" kern="1200" dirty="0">
                <a:solidFill>
                  <a:schemeClr val="tx1"/>
                </a:solidFill>
                <a:effectLst/>
                <a:latin typeface="+mn-lt"/>
                <a:ea typeface="+mn-ea"/>
                <a:cs typeface="+mn-cs"/>
              </a:rPr>
              <a:t> than observations between the groupings themselves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higher ICC indicates that there is a high similarity between observations within a group and a mixed effect model is appropriate.</a:t>
            </a:r>
            <a:endParaRPr lang="en-US" dirty="0"/>
          </a:p>
        </p:txBody>
      </p:sp>
      <p:sp>
        <p:nvSpPr>
          <p:cNvPr id="4" name="Slide Number Placeholder 3"/>
          <p:cNvSpPr>
            <a:spLocks noGrp="1"/>
          </p:cNvSpPr>
          <p:nvPr>
            <p:ph type="sldNum" sz="quarter" idx="10"/>
          </p:nvPr>
        </p:nvSpPr>
        <p:spPr/>
        <p:txBody>
          <a:bodyPr/>
          <a:lstStyle/>
          <a:p>
            <a:fld id="{EE04E80D-96B7-0F4A-94A0-B39EC9252D9A}" type="slidenum">
              <a:rPr lang="en-US" smtClean="0"/>
              <a:t>36</a:t>
            </a:fld>
            <a:endParaRPr lang="en-US"/>
          </a:p>
        </p:txBody>
      </p:sp>
    </p:spTree>
    <p:extLst>
      <p:ext uri="{BB962C8B-B14F-4D97-AF65-F5344CB8AC3E}">
        <p14:creationId xmlns:p14="http://schemas.microsoft.com/office/powerpoint/2010/main" val="2312049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4/15/19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4/15/19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4/15/19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kumarajarshi/life-expectancy-wh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AE53-2A9C-CD46-B738-4F20CD9E1F42}"/>
              </a:ext>
            </a:extLst>
          </p:cNvPr>
          <p:cNvSpPr>
            <a:spLocks noGrp="1"/>
          </p:cNvSpPr>
          <p:nvPr>
            <p:ph type="ctrTitle"/>
          </p:nvPr>
        </p:nvSpPr>
        <p:spPr/>
        <p:txBody>
          <a:bodyPr/>
          <a:lstStyle/>
          <a:p>
            <a:r>
              <a:rPr lang="en-US" dirty="0"/>
              <a:t>Life expectancy prediction </a:t>
            </a:r>
          </a:p>
        </p:txBody>
      </p:sp>
      <p:sp>
        <p:nvSpPr>
          <p:cNvPr id="3" name="Subtitle 2">
            <a:extLst>
              <a:ext uri="{FF2B5EF4-FFF2-40B4-BE49-F238E27FC236}">
                <a16:creationId xmlns:a16="http://schemas.microsoft.com/office/drawing/2014/main" id="{EA841AD6-6A2E-2E47-876B-AEBD3A2F53B4}"/>
              </a:ext>
            </a:extLst>
          </p:cNvPr>
          <p:cNvSpPr>
            <a:spLocks noGrp="1"/>
          </p:cNvSpPr>
          <p:nvPr>
            <p:ph type="subTitle" idx="1"/>
          </p:nvPr>
        </p:nvSpPr>
        <p:spPr>
          <a:xfrm>
            <a:off x="2695194" y="4352544"/>
            <a:ext cx="6801612" cy="471704"/>
          </a:xfrm>
        </p:spPr>
        <p:txBody>
          <a:bodyPr/>
          <a:lstStyle/>
          <a:p>
            <a:r>
              <a:rPr lang="en-US" dirty="0"/>
              <a:t>By Trent Casillas</a:t>
            </a:r>
          </a:p>
        </p:txBody>
      </p:sp>
    </p:spTree>
    <p:extLst>
      <p:ext uri="{BB962C8B-B14F-4D97-AF65-F5344CB8AC3E}">
        <p14:creationId xmlns:p14="http://schemas.microsoft.com/office/powerpoint/2010/main" val="385559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4489774" y="92970"/>
            <a:ext cx="3357562" cy="594360"/>
          </a:xfrm>
        </p:spPr>
        <p:txBody>
          <a:bodyPr>
            <a:normAutofit fontScale="90000"/>
          </a:bodyPr>
          <a:lstStyle/>
          <a:p>
            <a:r>
              <a:rPr lang="en-US" dirty="0"/>
              <a:t>Life expectancy</a:t>
            </a:r>
          </a:p>
        </p:txBody>
      </p:sp>
      <p:pic>
        <p:nvPicPr>
          <p:cNvPr id="11" name="Content Placeholder 10">
            <a:extLst>
              <a:ext uri="{FF2B5EF4-FFF2-40B4-BE49-F238E27FC236}">
                <a16:creationId xmlns:a16="http://schemas.microsoft.com/office/drawing/2014/main" id="{A6BB5648-A545-2B45-9237-162F5A327CF4}"/>
              </a:ext>
            </a:extLst>
          </p:cNvPr>
          <p:cNvPicPr>
            <a:picLocks noGrp="1" noChangeAspect="1"/>
          </p:cNvPicPr>
          <p:nvPr>
            <p:ph sz="half" idx="2"/>
          </p:nvPr>
        </p:nvPicPr>
        <p:blipFill>
          <a:blip r:embed="rId2"/>
          <a:stretch>
            <a:fillRect/>
          </a:stretch>
        </p:blipFill>
        <p:spPr>
          <a:xfrm>
            <a:off x="6443664" y="1144423"/>
            <a:ext cx="4948592" cy="4828869"/>
          </a:xfrm>
        </p:spPr>
      </p:pic>
      <p:pic>
        <p:nvPicPr>
          <p:cNvPr id="8" name="Content Placeholder 7">
            <a:extLst>
              <a:ext uri="{FF2B5EF4-FFF2-40B4-BE49-F238E27FC236}">
                <a16:creationId xmlns:a16="http://schemas.microsoft.com/office/drawing/2014/main" id="{3504510B-6071-3F40-AD33-AF77C11192E0}"/>
              </a:ext>
            </a:extLst>
          </p:cNvPr>
          <p:cNvPicPr>
            <a:picLocks noGrp="1" noChangeAspect="1"/>
          </p:cNvPicPr>
          <p:nvPr>
            <p:ph sz="half" idx="1"/>
          </p:nvPr>
        </p:nvPicPr>
        <p:blipFill>
          <a:blip r:embed="rId3"/>
          <a:stretch>
            <a:fillRect/>
          </a:stretch>
        </p:blipFill>
        <p:spPr>
          <a:xfrm>
            <a:off x="369738" y="1145260"/>
            <a:ext cx="4925077" cy="4828032"/>
          </a:xfrm>
        </p:spPr>
      </p:pic>
      <p:sp>
        <p:nvSpPr>
          <p:cNvPr id="3" name="TextBox 2">
            <a:extLst>
              <a:ext uri="{FF2B5EF4-FFF2-40B4-BE49-F238E27FC236}">
                <a16:creationId xmlns:a16="http://schemas.microsoft.com/office/drawing/2014/main" id="{A2D77BCA-0F87-1245-9B79-3A4A7E30C79A}"/>
              </a:ext>
            </a:extLst>
          </p:cNvPr>
          <p:cNvSpPr txBox="1"/>
          <p:nvPr/>
        </p:nvSpPr>
        <p:spPr>
          <a:xfrm>
            <a:off x="6973206" y="1667647"/>
            <a:ext cx="3214687" cy="553998"/>
          </a:xfrm>
          <a:prstGeom prst="rect">
            <a:avLst/>
          </a:prstGeom>
          <a:noFill/>
          <a:ln w="57150">
            <a:solidFill>
              <a:schemeClr val="tx1"/>
            </a:solidFill>
          </a:ln>
        </p:spPr>
        <p:txBody>
          <a:bodyPr wrap="square" rtlCol="0">
            <a:spAutoFit/>
          </a:bodyPr>
          <a:lstStyle/>
          <a:p>
            <a:pPr marL="285750" indent="-285750">
              <a:buFont typeface="Arial" panose="020B0604020202020204" pitchFamily="34" charset="0"/>
              <a:buChar char="•"/>
            </a:pPr>
            <a:r>
              <a:rPr lang="en-US" sz="1500" dirty="0"/>
              <a:t>Normal Fit : 0.9566084742546082,</a:t>
            </a:r>
          </a:p>
          <a:p>
            <a:pPr marL="285750" indent="-285750">
              <a:buFont typeface="Arial" panose="020B0604020202020204" pitchFamily="34" charset="0"/>
              <a:buChar char="•"/>
            </a:pPr>
            <a:r>
              <a:rPr lang="en-US" sz="1500" dirty="0"/>
              <a:t> P-value: 9.622531605232346e-29</a:t>
            </a:r>
          </a:p>
        </p:txBody>
      </p:sp>
      <p:sp>
        <p:nvSpPr>
          <p:cNvPr id="10" name="TextBox 9">
            <a:extLst>
              <a:ext uri="{FF2B5EF4-FFF2-40B4-BE49-F238E27FC236}">
                <a16:creationId xmlns:a16="http://schemas.microsoft.com/office/drawing/2014/main" id="{B8BFC835-DCC0-B94D-A27C-548FC8038943}"/>
              </a:ext>
            </a:extLst>
          </p:cNvPr>
          <p:cNvSpPr txBox="1"/>
          <p:nvPr/>
        </p:nvSpPr>
        <p:spPr>
          <a:xfrm>
            <a:off x="717031" y="1824810"/>
            <a:ext cx="2711970" cy="1015663"/>
          </a:xfrm>
          <a:prstGeom prst="rect">
            <a:avLst/>
          </a:prstGeom>
          <a:noFill/>
          <a:ln w="38100">
            <a:solidFill>
              <a:schemeClr val="tx1"/>
            </a:solidFill>
          </a:ln>
        </p:spPr>
        <p:txBody>
          <a:bodyPr wrap="square" rtlCol="0">
            <a:spAutoFit/>
          </a:bodyPr>
          <a:lstStyle/>
          <a:p>
            <a:pPr marL="285750" indent="-285750">
              <a:buFont typeface="Arial" panose="020B0604020202020204" pitchFamily="34" charset="0"/>
              <a:buChar char="•"/>
            </a:pPr>
            <a:r>
              <a:rPr lang="en-US" sz="1500" dirty="0"/>
              <a:t>Maximum value 89.0 years</a:t>
            </a:r>
          </a:p>
          <a:p>
            <a:pPr marL="285750" indent="-285750">
              <a:buFont typeface="Arial" panose="020B0604020202020204" pitchFamily="34" charset="0"/>
              <a:buChar char="•"/>
            </a:pPr>
            <a:r>
              <a:rPr lang="en-US" sz="1500" dirty="0"/>
              <a:t>Mean 69.2 years</a:t>
            </a:r>
          </a:p>
          <a:p>
            <a:pPr marL="285750" indent="-285750">
              <a:buFont typeface="Arial" panose="020B0604020202020204" pitchFamily="34" charset="0"/>
              <a:buChar char="•"/>
            </a:pPr>
            <a:r>
              <a:rPr lang="en-US" sz="1500" dirty="0"/>
              <a:t>Minimum 36.3 years</a:t>
            </a:r>
          </a:p>
          <a:p>
            <a:pPr marL="285750" indent="-285750">
              <a:buFont typeface="Arial" panose="020B0604020202020204" pitchFamily="34" charset="0"/>
              <a:buChar char="•"/>
            </a:pPr>
            <a:r>
              <a:rPr lang="en-US" sz="1500" dirty="0"/>
              <a:t>Standard Deviation 9.5 years</a:t>
            </a:r>
          </a:p>
        </p:txBody>
      </p:sp>
    </p:spTree>
    <p:extLst>
      <p:ext uri="{BB962C8B-B14F-4D97-AF65-F5344CB8AC3E}">
        <p14:creationId xmlns:p14="http://schemas.microsoft.com/office/powerpoint/2010/main" val="297336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4345993" y="97294"/>
            <a:ext cx="4755965" cy="378373"/>
          </a:xfrm>
        </p:spPr>
        <p:txBody>
          <a:bodyPr>
            <a:normAutofit fontScale="90000"/>
          </a:bodyPr>
          <a:lstStyle/>
          <a:p>
            <a:r>
              <a:rPr lang="en-US" dirty="0"/>
              <a:t>Country categories</a:t>
            </a:r>
          </a:p>
        </p:txBody>
      </p:sp>
      <p:pic>
        <p:nvPicPr>
          <p:cNvPr id="5" name="Content Placeholder 4">
            <a:extLst>
              <a:ext uri="{FF2B5EF4-FFF2-40B4-BE49-F238E27FC236}">
                <a16:creationId xmlns:a16="http://schemas.microsoft.com/office/drawing/2014/main" id="{D80D5EF5-215C-5047-9B07-AA8BE324D602}"/>
              </a:ext>
            </a:extLst>
          </p:cNvPr>
          <p:cNvPicPr>
            <a:picLocks noGrp="1" noChangeAspect="1"/>
          </p:cNvPicPr>
          <p:nvPr>
            <p:ph idx="1"/>
          </p:nvPr>
        </p:nvPicPr>
        <p:blipFill>
          <a:blip r:embed="rId2"/>
          <a:stretch>
            <a:fillRect/>
          </a:stretch>
        </p:blipFill>
        <p:spPr>
          <a:xfrm>
            <a:off x="144932" y="504497"/>
            <a:ext cx="4952585" cy="6263836"/>
          </a:xfrm>
        </p:spPr>
      </p:pic>
      <p:pic>
        <p:nvPicPr>
          <p:cNvPr id="7" name="Picture 6">
            <a:extLst>
              <a:ext uri="{FF2B5EF4-FFF2-40B4-BE49-F238E27FC236}">
                <a16:creationId xmlns:a16="http://schemas.microsoft.com/office/drawing/2014/main" id="{D45078E6-B4B8-4448-9DCC-7A5EC30CC651}"/>
              </a:ext>
            </a:extLst>
          </p:cNvPr>
          <p:cNvPicPr>
            <a:picLocks noChangeAspect="1"/>
          </p:cNvPicPr>
          <p:nvPr/>
        </p:nvPicPr>
        <p:blipFill>
          <a:blip r:embed="rId3"/>
          <a:stretch>
            <a:fillRect/>
          </a:stretch>
        </p:blipFill>
        <p:spPr>
          <a:xfrm>
            <a:off x="5570418" y="3808666"/>
            <a:ext cx="3103437" cy="2959667"/>
          </a:xfrm>
          <a:prstGeom prst="rect">
            <a:avLst/>
          </a:prstGeom>
        </p:spPr>
      </p:pic>
      <p:pic>
        <p:nvPicPr>
          <p:cNvPr id="9" name="Picture 8">
            <a:extLst>
              <a:ext uri="{FF2B5EF4-FFF2-40B4-BE49-F238E27FC236}">
                <a16:creationId xmlns:a16="http://schemas.microsoft.com/office/drawing/2014/main" id="{503879E3-FBFC-3142-8B6B-2AA09CE711E7}"/>
              </a:ext>
            </a:extLst>
          </p:cNvPr>
          <p:cNvPicPr>
            <a:picLocks noChangeAspect="1"/>
          </p:cNvPicPr>
          <p:nvPr/>
        </p:nvPicPr>
        <p:blipFill>
          <a:blip r:embed="rId4"/>
          <a:stretch>
            <a:fillRect/>
          </a:stretch>
        </p:blipFill>
        <p:spPr>
          <a:xfrm>
            <a:off x="8907484" y="3808666"/>
            <a:ext cx="3106571" cy="2962656"/>
          </a:xfrm>
          <a:prstGeom prst="rect">
            <a:avLst/>
          </a:prstGeom>
        </p:spPr>
      </p:pic>
      <p:sp>
        <p:nvSpPr>
          <p:cNvPr id="10" name="TextBox 9">
            <a:extLst>
              <a:ext uri="{FF2B5EF4-FFF2-40B4-BE49-F238E27FC236}">
                <a16:creationId xmlns:a16="http://schemas.microsoft.com/office/drawing/2014/main" id="{B8BFC835-DCC0-B94D-A27C-548FC8038943}"/>
              </a:ext>
            </a:extLst>
          </p:cNvPr>
          <p:cNvSpPr txBox="1"/>
          <p:nvPr/>
        </p:nvSpPr>
        <p:spPr>
          <a:xfrm>
            <a:off x="5997839" y="947827"/>
            <a:ext cx="4870367" cy="2031325"/>
          </a:xfrm>
          <a:prstGeom prst="rect">
            <a:avLst/>
          </a:prstGeom>
          <a:noFill/>
          <a:ln w="38100">
            <a:solidFill>
              <a:schemeClr val="tx1"/>
            </a:solidFill>
          </a:ln>
        </p:spPr>
        <p:txBody>
          <a:bodyPr wrap="square" rtlCol="0">
            <a:spAutoFit/>
          </a:bodyPr>
          <a:lstStyle/>
          <a:p>
            <a:r>
              <a:rPr lang="en-US" u="sng" dirty="0"/>
              <a:t>Country Status:</a:t>
            </a:r>
          </a:p>
          <a:p>
            <a:r>
              <a:rPr lang="en-US" dirty="0"/>
              <a:t>Developing: 82.6% Developed: 17.4%</a:t>
            </a:r>
          </a:p>
          <a:p>
            <a:endParaRPr lang="en-US" dirty="0"/>
          </a:p>
          <a:p>
            <a:r>
              <a:rPr lang="en-US" u="sng" dirty="0"/>
              <a:t>World Feature: </a:t>
            </a:r>
          </a:p>
          <a:p>
            <a:r>
              <a:rPr lang="en-US" dirty="0"/>
              <a:t>3</a:t>
            </a:r>
            <a:r>
              <a:rPr lang="en-US" baseline="30000" dirty="0"/>
              <a:t>rd  </a:t>
            </a:r>
            <a:r>
              <a:rPr lang="en-US" dirty="0"/>
              <a:t>World:16.0% 2</a:t>
            </a:r>
            <a:r>
              <a:rPr lang="en-US" baseline="30000" dirty="0"/>
              <a:t>nd</a:t>
            </a:r>
            <a:r>
              <a:rPr lang="en-US" dirty="0"/>
              <a:t> World:63.8% 1</a:t>
            </a:r>
            <a:r>
              <a:rPr lang="en-US" baseline="30000" dirty="0"/>
              <a:t>st</a:t>
            </a:r>
            <a:r>
              <a:rPr lang="en-US" dirty="0"/>
              <a:t> World: 20.3%</a:t>
            </a:r>
            <a:endParaRPr lang="en-US" baseline="30000" dirty="0"/>
          </a:p>
          <a:p>
            <a:endParaRPr lang="en-US" dirty="0"/>
          </a:p>
          <a:p>
            <a:r>
              <a:rPr lang="en-US" dirty="0"/>
              <a:t>3</a:t>
            </a:r>
            <a:r>
              <a:rPr lang="en-US" baseline="30000" dirty="0"/>
              <a:t>rd</a:t>
            </a:r>
            <a:r>
              <a:rPr lang="en-US" dirty="0"/>
              <a:t> World is below 60 and 1</a:t>
            </a:r>
            <a:r>
              <a:rPr lang="en-US" baseline="30000" dirty="0"/>
              <a:t>st</a:t>
            </a:r>
            <a:r>
              <a:rPr lang="en-US" dirty="0"/>
              <a:t> world is above 78</a:t>
            </a:r>
          </a:p>
        </p:txBody>
      </p:sp>
    </p:spTree>
    <p:extLst>
      <p:ext uri="{BB962C8B-B14F-4D97-AF65-F5344CB8AC3E}">
        <p14:creationId xmlns:p14="http://schemas.microsoft.com/office/powerpoint/2010/main" val="32574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3309561-F83D-6249-A3F8-6029390F1092}"/>
              </a:ext>
            </a:extLst>
          </p:cNvPr>
          <p:cNvPicPr>
            <a:picLocks noGrp="1" noChangeAspect="1"/>
          </p:cNvPicPr>
          <p:nvPr>
            <p:ph sz="half" idx="1"/>
          </p:nvPr>
        </p:nvPicPr>
        <p:blipFill>
          <a:blip r:embed="rId2"/>
          <a:stretch>
            <a:fillRect/>
          </a:stretch>
        </p:blipFill>
        <p:spPr>
          <a:xfrm>
            <a:off x="345554" y="771248"/>
            <a:ext cx="5569474" cy="4341216"/>
          </a:xfrm>
        </p:spPr>
      </p:pic>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3402177" y="135376"/>
            <a:ext cx="5025701" cy="594360"/>
          </a:xfrm>
        </p:spPr>
        <p:txBody>
          <a:bodyPr>
            <a:normAutofit fontScale="90000"/>
          </a:bodyPr>
          <a:lstStyle/>
          <a:p>
            <a:r>
              <a:rPr lang="en-US" dirty="0"/>
              <a:t>Status vs world feature</a:t>
            </a:r>
          </a:p>
        </p:txBody>
      </p:sp>
      <p:pic>
        <p:nvPicPr>
          <p:cNvPr id="18" name="Content Placeholder 17">
            <a:extLst>
              <a:ext uri="{FF2B5EF4-FFF2-40B4-BE49-F238E27FC236}">
                <a16:creationId xmlns:a16="http://schemas.microsoft.com/office/drawing/2014/main" id="{9C2BFB3D-DFC7-F141-A609-BA2C68F6351E}"/>
              </a:ext>
            </a:extLst>
          </p:cNvPr>
          <p:cNvPicPr>
            <a:picLocks noGrp="1" noChangeAspect="1"/>
          </p:cNvPicPr>
          <p:nvPr>
            <p:ph sz="half" idx="2"/>
          </p:nvPr>
        </p:nvPicPr>
        <p:blipFill>
          <a:blip r:embed="rId3"/>
          <a:stretch>
            <a:fillRect/>
          </a:stretch>
        </p:blipFill>
        <p:spPr>
          <a:xfrm>
            <a:off x="6300787" y="771444"/>
            <a:ext cx="5559552" cy="4341020"/>
          </a:xfrm>
        </p:spPr>
      </p:pic>
      <p:graphicFrame>
        <p:nvGraphicFramePr>
          <p:cNvPr id="21" name="Table 20">
            <a:extLst>
              <a:ext uri="{FF2B5EF4-FFF2-40B4-BE49-F238E27FC236}">
                <a16:creationId xmlns:a16="http://schemas.microsoft.com/office/drawing/2014/main" id="{A158EFE3-CF62-B942-89EC-E7F2730789B4}"/>
              </a:ext>
            </a:extLst>
          </p:cNvPr>
          <p:cNvGraphicFramePr>
            <a:graphicFrameLocks noGrp="1"/>
          </p:cNvGraphicFramePr>
          <p:nvPr>
            <p:extLst>
              <p:ext uri="{D42A27DB-BD31-4B8C-83A1-F6EECF244321}">
                <p14:modId xmlns:p14="http://schemas.microsoft.com/office/powerpoint/2010/main" val="1547867864"/>
              </p:ext>
            </p:extLst>
          </p:nvPr>
        </p:nvGraphicFramePr>
        <p:xfrm>
          <a:off x="345555" y="5457825"/>
          <a:ext cx="5569473" cy="633412"/>
        </p:xfrm>
        <a:graphic>
          <a:graphicData uri="http://schemas.openxmlformats.org/drawingml/2006/table">
            <a:tbl>
              <a:tblPr>
                <a:tableStyleId>{5C22544A-7EE6-4342-B048-85BDC9FD1C3A}</a:tableStyleId>
              </a:tblPr>
              <a:tblGrid>
                <a:gridCol w="658553">
                  <a:extLst>
                    <a:ext uri="{9D8B030D-6E8A-4147-A177-3AD203B41FA5}">
                      <a16:colId xmlns:a16="http://schemas.microsoft.com/office/drawing/2014/main" val="1049394344"/>
                    </a:ext>
                  </a:extLst>
                </a:gridCol>
                <a:gridCol w="613865">
                  <a:extLst>
                    <a:ext uri="{9D8B030D-6E8A-4147-A177-3AD203B41FA5}">
                      <a16:colId xmlns:a16="http://schemas.microsoft.com/office/drawing/2014/main" val="924742799"/>
                    </a:ext>
                  </a:extLst>
                </a:gridCol>
                <a:gridCol w="613865">
                  <a:extLst>
                    <a:ext uri="{9D8B030D-6E8A-4147-A177-3AD203B41FA5}">
                      <a16:colId xmlns:a16="http://schemas.microsoft.com/office/drawing/2014/main" val="3008300720"/>
                    </a:ext>
                  </a:extLst>
                </a:gridCol>
                <a:gridCol w="613865">
                  <a:extLst>
                    <a:ext uri="{9D8B030D-6E8A-4147-A177-3AD203B41FA5}">
                      <a16:colId xmlns:a16="http://schemas.microsoft.com/office/drawing/2014/main" val="4115417148"/>
                    </a:ext>
                  </a:extLst>
                </a:gridCol>
                <a:gridCol w="613865">
                  <a:extLst>
                    <a:ext uri="{9D8B030D-6E8A-4147-A177-3AD203B41FA5}">
                      <a16:colId xmlns:a16="http://schemas.microsoft.com/office/drawing/2014/main" val="2255914847"/>
                    </a:ext>
                  </a:extLst>
                </a:gridCol>
                <a:gridCol w="613865">
                  <a:extLst>
                    <a:ext uri="{9D8B030D-6E8A-4147-A177-3AD203B41FA5}">
                      <a16:colId xmlns:a16="http://schemas.microsoft.com/office/drawing/2014/main" val="2752313181"/>
                    </a:ext>
                  </a:extLst>
                </a:gridCol>
                <a:gridCol w="613865">
                  <a:extLst>
                    <a:ext uri="{9D8B030D-6E8A-4147-A177-3AD203B41FA5}">
                      <a16:colId xmlns:a16="http://schemas.microsoft.com/office/drawing/2014/main" val="3401799783"/>
                    </a:ext>
                  </a:extLst>
                </a:gridCol>
                <a:gridCol w="613865">
                  <a:extLst>
                    <a:ext uri="{9D8B030D-6E8A-4147-A177-3AD203B41FA5}">
                      <a16:colId xmlns:a16="http://schemas.microsoft.com/office/drawing/2014/main" val="1698872981"/>
                    </a:ext>
                  </a:extLst>
                </a:gridCol>
                <a:gridCol w="613865">
                  <a:extLst>
                    <a:ext uri="{9D8B030D-6E8A-4147-A177-3AD203B41FA5}">
                      <a16:colId xmlns:a16="http://schemas.microsoft.com/office/drawing/2014/main" val="1963381225"/>
                    </a:ext>
                  </a:extLst>
                </a:gridCol>
              </a:tblGrid>
              <a:tr h="227012">
                <a:tc>
                  <a:txBody>
                    <a:bodyPr/>
                    <a:lstStyle/>
                    <a:p>
                      <a:pPr algn="ctr" fontAlgn="ctr"/>
                      <a:r>
                        <a:rPr lang="en-US" sz="1000" u="none" strike="noStrike">
                          <a:effectLst/>
                        </a:rPr>
                        <a:t>Status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mean</a:t>
                      </a:r>
                      <a:endParaRPr lang="en-US" sz="10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000" u="none" strike="noStrike">
                          <a:effectLst/>
                        </a:rPr>
                        <a:t>std</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min</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max</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87357033"/>
                  </a:ext>
                </a:extLst>
              </a:tr>
              <a:tr h="203200">
                <a:tc>
                  <a:txBody>
                    <a:bodyPr/>
                    <a:lstStyle/>
                    <a:p>
                      <a:pPr algn="ctr" fontAlgn="ctr"/>
                      <a:r>
                        <a:rPr lang="en-US" sz="1000" u="none" strike="noStrike">
                          <a:effectLst/>
                        </a:rPr>
                        <a:t>Developed</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512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79.2</a:t>
                      </a:r>
                      <a:endParaRPr lang="en-US" sz="10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69.9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76.8</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79.25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81.7</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89</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4316797"/>
                  </a:ext>
                </a:extLst>
              </a:tr>
              <a:tr h="203200">
                <a:tc>
                  <a:txBody>
                    <a:bodyPr/>
                    <a:lstStyle/>
                    <a:p>
                      <a:pPr algn="ctr" fontAlgn="ctr"/>
                      <a:r>
                        <a:rPr lang="en-US" sz="1000" u="none" strike="noStrike">
                          <a:effectLst/>
                        </a:rPr>
                        <a:t>Developing</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2426</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67.1</a:t>
                      </a:r>
                      <a:endParaRPr lang="en-US" sz="10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000" u="none" strike="noStrike">
                          <a:effectLst/>
                        </a:rPr>
                        <a:t>9.0</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36.3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61.1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69</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89</a:t>
                      </a:r>
                      <a:endParaRPr lang="en-US" sz="1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969053"/>
                  </a:ext>
                </a:extLst>
              </a:tr>
            </a:tbl>
          </a:graphicData>
        </a:graphic>
      </p:graphicFrame>
      <p:graphicFrame>
        <p:nvGraphicFramePr>
          <p:cNvPr id="22" name="Table 21">
            <a:extLst>
              <a:ext uri="{FF2B5EF4-FFF2-40B4-BE49-F238E27FC236}">
                <a16:creationId xmlns:a16="http://schemas.microsoft.com/office/drawing/2014/main" id="{2396783D-0FED-E54C-96FB-015E460F69B0}"/>
              </a:ext>
            </a:extLst>
          </p:cNvPr>
          <p:cNvGraphicFramePr>
            <a:graphicFrameLocks noGrp="1"/>
          </p:cNvGraphicFramePr>
          <p:nvPr>
            <p:extLst>
              <p:ext uri="{D42A27DB-BD31-4B8C-83A1-F6EECF244321}">
                <p14:modId xmlns:p14="http://schemas.microsoft.com/office/powerpoint/2010/main" val="1172613779"/>
              </p:ext>
            </p:extLst>
          </p:nvPr>
        </p:nvGraphicFramePr>
        <p:xfrm>
          <a:off x="6300787" y="5457825"/>
          <a:ext cx="5576758" cy="812800"/>
        </p:xfrm>
        <a:graphic>
          <a:graphicData uri="http://schemas.openxmlformats.org/drawingml/2006/table">
            <a:tbl>
              <a:tblPr>
                <a:tableStyleId>{5C22544A-7EE6-4342-B048-85BDC9FD1C3A}</a:tableStyleId>
              </a:tblPr>
              <a:tblGrid>
                <a:gridCol w="659414">
                  <a:extLst>
                    <a:ext uri="{9D8B030D-6E8A-4147-A177-3AD203B41FA5}">
                      <a16:colId xmlns:a16="http://schemas.microsoft.com/office/drawing/2014/main" val="3208050367"/>
                    </a:ext>
                  </a:extLst>
                </a:gridCol>
                <a:gridCol w="614668">
                  <a:extLst>
                    <a:ext uri="{9D8B030D-6E8A-4147-A177-3AD203B41FA5}">
                      <a16:colId xmlns:a16="http://schemas.microsoft.com/office/drawing/2014/main" val="2344368838"/>
                    </a:ext>
                  </a:extLst>
                </a:gridCol>
                <a:gridCol w="614668">
                  <a:extLst>
                    <a:ext uri="{9D8B030D-6E8A-4147-A177-3AD203B41FA5}">
                      <a16:colId xmlns:a16="http://schemas.microsoft.com/office/drawing/2014/main" val="3954491119"/>
                    </a:ext>
                  </a:extLst>
                </a:gridCol>
                <a:gridCol w="614668">
                  <a:extLst>
                    <a:ext uri="{9D8B030D-6E8A-4147-A177-3AD203B41FA5}">
                      <a16:colId xmlns:a16="http://schemas.microsoft.com/office/drawing/2014/main" val="2911613192"/>
                    </a:ext>
                  </a:extLst>
                </a:gridCol>
                <a:gridCol w="614668">
                  <a:extLst>
                    <a:ext uri="{9D8B030D-6E8A-4147-A177-3AD203B41FA5}">
                      <a16:colId xmlns:a16="http://schemas.microsoft.com/office/drawing/2014/main" val="112292148"/>
                    </a:ext>
                  </a:extLst>
                </a:gridCol>
                <a:gridCol w="614668">
                  <a:extLst>
                    <a:ext uri="{9D8B030D-6E8A-4147-A177-3AD203B41FA5}">
                      <a16:colId xmlns:a16="http://schemas.microsoft.com/office/drawing/2014/main" val="810332808"/>
                    </a:ext>
                  </a:extLst>
                </a:gridCol>
                <a:gridCol w="614668">
                  <a:extLst>
                    <a:ext uri="{9D8B030D-6E8A-4147-A177-3AD203B41FA5}">
                      <a16:colId xmlns:a16="http://schemas.microsoft.com/office/drawing/2014/main" val="3569240568"/>
                    </a:ext>
                  </a:extLst>
                </a:gridCol>
                <a:gridCol w="614668">
                  <a:extLst>
                    <a:ext uri="{9D8B030D-6E8A-4147-A177-3AD203B41FA5}">
                      <a16:colId xmlns:a16="http://schemas.microsoft.com/office/drawing/2014/main" val="929426192"/>
                    </a:ext>
                  </a:extLst>
                </a:gridCol>
                <a:gridCol w="614668">
                  <a:extLst>
                    <a:ext uri="{9D8B030D-6E8A-4147-A177-3AD203B41FA5}">
                      <a16:colId xmlns:a16="http://schemas.microsoft.com/office/drawing/2014/main" val="1378851979"/>
                    </a:ext>
                  </a:extLst>
                </a:gridCol>
              </a:tblGrid>
              <a:tr h="203200">
                <a:tc>
                  <a:txBody>
                    <a:bodyPr/>
                    <a:lstStyle/>
                    <a:p>
                      <a:pPr algn="ctr" fontAlgn="b"/>
                      <a:r>
                        <a:rPr lang="en-US" sz="1200" u="none" strike="noStrike">
                          <a:effectLst/>
                        </a:rPr>
                        <a:t>world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200" u="none" strike="noStrike">
                          <a:effectLst/>
                        </a:rPr>
                        <a:t>std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min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6271433"/>
                  </a:ext>
                </a:extLst>
              </a:tr>
              <a:tr h="203200">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594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54.0</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36.3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51.425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54.8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4442070"/>
                  </a:ext>
                </a:extLst>
              </a:tr>
              <a:tr h="203200">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1877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71.0</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200" u="none" strike="noStrike">
                          <a:effectLst/>
                        </a:rPr>
                        <a:t>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4619940"/>
                  </a:ext>
                </a:extLst>
              </a:tr>
              <a:tr h="203200">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81.2</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79.1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89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8500890"/>
                  </a:ext>
                </a:extLst>
              </a:tr>
            </a:tbl>
          </a:graphicData>
        </a:graphic>
      </p:graphicFrame>
    </p:spTree>
    <p:extLst>
      <p:ext uri="{BB962C8B-B14F-4D97-AF65-F5344CB8AC3E}">
        <p14:creationId xmlns:p14="http://schemas.microsoft.com/office/powerpoint/2010/main" val="142262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5D7E-9E3B-9D48-94CB-C9F360B27630}"/>
              </a:ext>
            </a:extLst>
          </p:cNvPr>
          <p:cNvSpPr>
            <a:spLocks noGrp="1"/>
          </p:cNvSpPr>
          <p:nvPr>
            <p:ph type="title"/>
          </p:nvPr>
        </p:nvSpPr>
        <p:spPr>
          <a:xfrm>
            <a:off x="2135955" y="96648"/>
            <a:ext cx="6727127" cy="785813"/>
          </a:xfrm>
        </p:spPr>
        <p:txBody>
          <a:bodyPr/>
          <a:lstStyle/>
          <a:p>
            <a:r>
              <a:rPr lang="en-US" dirty="0"/>
              <a:t>LIFE EXPECTANCY </a:t>
            </a:r>
            <a:r>
              <a:rPr lang="en-US" dirty="0" err="1"/>
              <a:t>VERSus</a:t>
            </a:r>
            <a:r>
              <a:rPr lang="en-US" dirty="0"/>
              <a:t> year</a:t>
            </a:r>
          </a:p>
        </p:txBody>
      </p:sp>
      <p:pic>
        <p:nvPicPr>
          <p:cNvPr id="5" name="Content Placeholder 4">
            <a:extLst>
              <a:ext uri="{FF2B5EF4-FFF2-40B4-BE49-F238E27FC236}">
                <a16:creationId xmlns:a16="http://schemas.microsoft.com/office/drawing/2014/main" id="{9165A728-FDFB-904A-85C5-BF73D4B3B790}"/>
              </a:ext>
            </a:extLst>
          </p:cNvPr>
          <p:cNvPicPr>
            <a:picLocks noGrp="1" noChangeAspect="1"/>
          </p:cNvPicPr>
          <p:nvPr>
            <p:ph idx="1"/>
          </p:nvPr>
        </p:nvPicPr>
        <p:blipFill>
          <a:blip r:embed="rId2"/>
          <a:stretch>
            <a:fillRect/>
          </a:stretch>
        </p:blipFill>
        <p:spPr>
          <a:xfrm>
            <a:off x="3059270" y="1197448"/>
            <a:ext cx="6317412" cy="5282207"/>
          </a:xfrm>
        </p:spPr>
      </p:pic>
      <p:cxnSp>
        <p:nvCxnSpPr>
          <p:cNvPr id="6" name="Straight Arrow Connector 5">
            <a:extLst>
              <a:ext uri="{FF2B5EF4-FFF2-40B4-BE49-F238E27FC236}">
                <a16:creationId xmlns:a16="http://schemas.microsoft.com/office/drawing/2014/main" id="{6CDBBCA5-4DC9-794C-9F20-A32F4A3FCF1A}"/>
              </a:ext>
            </a:extLst>
          </p:cNvPr>
          <p:cNvCxnSpPr/>
          <p:nvPr/>
        </p:nvCxnSpPr>
        <p:spPr>
          <a:xfrm flipH="1">
            <a:off x="6678386" y="5388429"/>
            <a:ext cx="424543" cy="473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9E450E-B81B-3646-AEF7-E35ACFBF8CA5}"/>
              </a:ext>
            </a:extLst>
          </p:cNvPr>
          <p:cNvCxnSpPr>
            <a:cxnSpLocks/>
          </p:cNvCxnSpPr>
          <p:nvPr/>
        </p:nvCxnSpPr>
        <p:spPr>
          <a:xfrm flipH="1" flipV="1">
            <a:off x="3755571" y="5747657"/>
            <a:ext cx="747907" cy="11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544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86-56CE-B045-A60F-A7A347BE9272}"/>
              </a:ext>
            </a:extLst>
          </p:cNvPr>
          <p:cNvSpPr>
            <a:spLocks noGrp="1"/>
          </p:cNvSpPr>
          <p:nvPr>
            <p:ph type="title"/>
          </p:nvPr>
        </p:nvSpPr>
        <p:spPr>
          <a:xfrm>
            <a:off x="1502780" y="114300"/>
            <a:ext cx="9741482" cy="378373"/>
          </a:xfrm>
        </p:spPr>
        <p:txBody>
          <a:bodyPr>
            <a:normAutofit fontScale="90000"/>
          </a:bodyPr>
          <a:lstStyle/>
          <a:p>
            <a:r>
              <a:rPr lang="en-US" dirty="0"/>
              <a:t>Life expectancy correlation and heat map</a:t>
            </a:r>
          </a:p>
        </p:txBody>
      </p:sp>
      <p:pic>
        <p:nvPicPr>
          <p:cNvPr id="26" name="Picture 25">
            <a:extLst>
              <a:ext uri="{FF2B5EF4-FFF2-40B4-BE49-F238E27FC236}">
                <a16:creationId xmlns:a16="http://schemas.microsoft.com/office/drawing/2014/main" id="{E5237680-4C48-BC4D-B1B1-460E6D245474}"/>
              </a:ext>
            </a:extLst>
          </p:cNvPr>
          <p:cNvPicPr>
            <a:picLocks noChangeAspect="1"/>
          </p:cNvPicPr>
          <p:nvPr/>
        </p:nvPicPr>
        <p:blipFill>
          <a:blip r:embed="rId2"/>
          <a:stretch>
            <a:fillRect/>
          </a:stretch>
        </p:blipFill>
        <p:spPr>
          <a:xfrm>
            <a:off x="188332" y="605923"/>
            <a:ext cx="4826581" cy="5894890"/>
          </a:xfrm>
          <a:prstGeom prst="rect">
            <a:avLst/>
          </a:prstGeom>
          <a:ln>
            <a:solidFill>
              <a:schemeClr val="tx1"/>
            </a:solidFill>
          </a:ln>
        </p:spPr>
      </p:pic>
      <p:graphicFrame>
        <p:nvGraphicFramePr>
          <p:cNvPr id="8" name="Content Placeholder 7">
            <a:extLst>
              <a:ext uri="{FF2B5EF4-FFF2-40B4-BE49-F238E27FC236}">
                <a16:creationId xmlns:a16="http://schemas.microsoft.com/office/drawing/2014/main" id="{A5CDDDCC-17DD-0140-8EE1-5D62CF3ED59C}"/>
              </a:ext>
            </a:extLst>
          </p:cNvPr>
          <p:cNvGraphicFramePr>
            <a:graphicFrameLocks noGrp="1"/>
          </p:cNvGraphicFramePr>
          <p:nvPr>
            <p:ph idx="1"/>
            <p:extLst>
              <p:ext uri="{D42A27DB-BD31-4B8C-83A1-F6EECF244321}">
                <p14:modId xmlns:p14="http://schemas.microsoft.com/office/powerpoint/2010/main" val="1964591448"/>
              </p:ext>
            </p:extLst>
          </p:nvPr>
        </p:nvGraphicFramePr>
        <p:xfrm>
          <a:off x="5133190" y="605923"/>
          <a:ext cx="2081998" cy="3062160"/>
        </p:xfrm>
        <a:graphic>
          <a:graphicData uri="http://schemas.openxmlformats.org/drawingml/2006/table">
            <a:tbl>
              <a:tblPr>
                <a:tableStyleId>{5C22544A-7EE6-4342-B048-85BDC9FD1C3A}</a:tableStyleId>
              </a:tblPr>
              <a:tblGrid>
                <a:gridCol w="1297869">
                  <a:extLst>
                    <a:ext uri="{9D8B030D-6E8A-4147-A177-3AD203B41FA5}">
                      <a16:colId xmlns:a16="http://schemas.microsoft.com/office/drawing/2014/main" val="3755150186"/>
                    </a:ext>
                  </a:extLst>
                </a:gridCol>
                <a:gridCol w="784129">
                  <a:extLst>
                    <a:ext uri="{9D8B030D-6E8A-4147-A177-3AD203B41FA5}">
                      <a16:colId xmlns:a16="http://schemas.microsoft.com/office/drawing/2014/main" val="3169204492"/>
                    </a:ext>
                  </a:extLst>
                </a:gridCol>
              </a:tblGrid>
              <a:tr h="180664">
                <a:tc>
                  <a:txBody>
                    <a:bodyPr/>
                    <a:lstStyle/>
                    <a:p>
                      <a:pPr algn="ctr" fontAlgn="ctr"/>
                      <a:r>
                        <a:rPr lang="en-US" sz="1100" u="none" strike="noStrike" dirty="0">
                          <a:effectLst/>
                        </a:rPr>
                        <a:t>Schooling</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tc>
                  <a:txBody>
                    <a:bodyPr/>
                    <a:lstStyle/>
                    <a:p>
                      <a:pPr algn="ctr" fontAlgn="ctr"/>
                      <a:r>
                        <a:rPr lang="en-US" sz="1100" u="none" strike="noStrike" dirty="0">
                          <a:effectLst/>
                        </a:rPr>
                        <a:t>0.732084</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extLst>
                  <a:ext uri="{0D108BD9-81ED-4DB2-BD59-A6C34878D82A}">
                    <a16:rowId xmlns:a16="http://schemas.microsoft.com/office/drawing/2014/main" val="2049767989"/>
                  </a:ext>
                </a:extLst>
              </a:tr>
              <a:tr h="180664">
                <a:tc>
                  <a:txBody>
                    <a:bodyPr/>
                    <a:lstStyle/>
                    <a:p>
                      <a:pPr algn="ctr" fontAlgn="ctr"/>
                      <a:r>
                        <a:rPr lang="en-US" sz="1100" u="none" strike="noStrike">
                          <a:effectLst/>
                        </a:rPr>
                        <a:t>Income Composition</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0.708651</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968817151"/>
                  </a:ext>
                </a:extLst>
              </a:tr>
              <a:tr h="180664">
                <a:tc>
                  <a:txBody>
                    <a:bodyPr/>
                    <a:lstStyle/>
                    <a:p>
                      <a:pPr algn="ctr" fontAlgn="ctr"/>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0.560105</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581317657"/>
                  </a:ext>
                </a:extLst>
              </a:tr>
              <a:tr h="180664">
                <a:tc>
                  <a:txBody>
                    <a:bodyPr/>
                    <a:lstStyle/>
                    <a:p>
                      <a:pPr algn="ctr" fontAlgn="ctr"/>
                      <a:r>
                        <a:rPr lang="en-US" sz="1100" u="none" strike="noStrike">
                          <a:effectLst/>
                        </a:rPr>
                        <a:t>Diphtheria</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0.483574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758211629"/>
                  </a:ext>
                </a:extLst>
              </a:tr>
              <a:tr h="180664">
                <a:tc>
                  <a:txBody>
                    <a:bodyPr/>
                    <a:lstStyle/>
                    <a:p>
                      <a:pPr algn="ctr" fontAlgn="ctr"/>
                      <a:r>
                        <a:rPr lang="en-US" sz="1100" u="none" strike="noStrike">
                          <a:effectLst/>
                        </a:rPr>
                        <a:t>Polio</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0.470396</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1215513499"/>
                  </a:ext>
                </a:extLst>
              </a:tr>
              <a:tr h="180664">
                <a:tc>
                  <a:txBody>
                    <a:bodyPr/>
                    <a:lstStyle/>
                    <a:p>
                      <a:pPr algn="ctr" fontAlgn="ctr"/>
                      <a:r>
                        <a:rPr lang="en-US" sz="1100" u="none" strike="noStrike">
                          <a:effectLst/>
                        </a:rPr>
                        <a:t>Alcohol</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0.407103</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4094348899"/>
                  </a:ext>
                </a:extLst>
              </a:tr>
              <a:tr h="180664">
                <a:tc>
                  <a:txBody>
                    <a:bodyPr/>
                    <a:lstStyle/>
                    <a:p>
                      <a:pPr algn="ctr" fontAlgn="ctr"/>
                      <a:r>
                        <a:rPr lang="en-US" sz="1100" u="none" strike="noStrike">
                          <a:effectLst/>
                        </a:rPr>
                        <a:t>Percent Expenditure</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0.38199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647090321"/>
                  </a:ext>
                </a:extLst>
              </a:tr>
              <a:tr h="180664">
                <a:tc>
                  <a:txBody>
                    <a:bodyPr/>
                    <a:lstStyle/>
                    <a:p>
                      <a:pPr algn="ctr" fontAlgn="ctr"/>
                      <a:r>
                        <a:rPr lang="en-US" sz="1100" u="none" strike="noStrike">
                          <a:effectLst/>
                        </a:rPr>
                        <a:t>Hep B</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0.314744</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3934799622"/>
                  </a:ext>
                </a:extLst>
              </a:tr>
              <a:tr h="180664">
                <a:tc>
                  <a:txBody>
                    <a:bodyPr/>
                    <a:lstStyle/>
                    <a:p>
                      <a:pPr algn="ctr" fontAlgn="ctr"/>
                      <a:r>
                        <a:rPr lang="en-US" sz="1100" u="none" strike="noStrike">
                          <a:effectLst/>
                        </a:rPr>
                        <a:t>Total Expenditure</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0.226319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553611665"/>
                  </a:ext>
                </a:extLst>
              </a:tr>
              <a:tr h="139826">
                <a:tc>
                  <a:txBody>
                    <a:bodyPr/>
                    <a:lstStyle/>
                    <a:p>
                      <a:pPr algn="ctr" fontAlgn="ctr"/>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0.168709</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3453435362"/>
                  </a:ext>
                </a:extLst>
              </a:tr>
              <a:tr h="180664">
                <a:tc>
                  <a:txBody>
                    <a:bodyPr/>
                    <a:lstStyle/>
                    <a:p>
                      <a:pPr algn="ctr" fontAlgn="ctr"/>
                      <a:r>
                        <a:rPr lang="en-US" sz="1100" u="none" strike="noStrike">
                          <a:effectLst/>
                        </a:rPr>
                        <a:t>Measles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-0.157401</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2021458510"/>
                  </a:ext>
                </a:extLst>
              </a:tr>
              <a:tr h="0">
                <a:tc>
                  <a:txBody>
                    <a:bodyPr/>
                    <a:lstStyle/>
                    <a:p>
                      <a:pPr algn="ctr" fontAlgn="ctr"/>
                      <a:r>
                        <a:rPr lang="en-US" sz="1100" u="none" strike="noStrike" dirty="0">
                          <a:effectLst/>
                        </a:rPr>
                        <a:t>Infant Deaths</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tc>
                  <a:txBody>
                    <a:bodyPr/>
                    <a:lstStyle/>
                    <a:p>
                      <a:pPr algn="ctr" fontAlgn="ctr"/>
                      <a:r>
                        <a:rPr lang="en-US" sz="1100" u="none" strike="noStrike">
                          <a:effectLst/>
                        </a:rPr>
                        <a:t>-0.196324</a:t>
                      </a:r>
                      <a:endParaRPr lang="en-US" sz="1100" b="0" i="0" u="none" strike="noStrike">
                        <a:solidFill>
                          <a:srgbClr val="000000"/>
                        </a:solidFill>
                        <a:effectLst/>
                        <a:latin typeface="Calibri" panose="020F0502020204030204" pitchFamily="34" charset="0"/>
                      </a:endParaRPr>
                    </a:p>
                  </a:txBody>
                  <a:tcPr marL="8460" marR="8460" marT="8460" marB="0" anchor="ctr">
                    <a:solidFill>
                      <a:srgbClr val="FFFF00"/>
                    </a:solidFill>
                  </a:tcPr>
                </a:tc>
                <a:extLst>
                  <a:ext uri="{0D108BD9-81ED-4DB2-BD59-A6C34878D82A}">
                    <a16:rowId xmlns:a16="http://schemas.microsoft.com/office/drawing/2014/main" val="2751029783"/>
                  </a:ext>
                </a:extLst>
              </a:tr>
              <a:tr h="180664">
                <a:tc>
                  <a:txBody>
                    <a:bodyPr/>
                    <a:lstStyle/>
                    <a:p>
                      <a:pPr algn="ctr" fontAlgn="ctr"/>
                      <a:r>
                        <a:rPr lang="en-US" sz="1100" u="none" strike="noStrike" dirty="0">
                          <a:effectLst/>
                        </a:rPr>
                        <a:t>U-5 Deaths</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tc>
                  <a:txBody>
                    <a:bodyPr/>
                    <a:lstStyle/>
                    <a:p>
                      <a:pPr algn="ctr" fontAlgn="ctr"/>
                      <a:r>
                        <a:rPr lang="en-US" sz="1100" u="none" strike="noStrike">
                          <a:effectLst/>
                        </a:rPr>
                        <a:t>-0.222286</a:t>
                      </a:r>
                      <a:endParaRPr lang="en-US" sz="1100" b="0" i="0" u="none" strike="noStrike">
                        <a:solidFill>
                          <a:srgbClr val="000000"/>
                        </a:solidFill>
                        <a:effectLst/>
                        <a:latin typeface="Calibri" panose="020F0502020204030204" pitchFamily="34" charset="0"/>
                      </a:endParaRPr>
                    </a:p>
                  </a:txBody>
                  <a:tcPr marL="8460" marR="8460" marT="8460" marB="0" anchor="ctr">
                    <a:solidFill>
                      <a:srgbClr val="FFFF00"/>
                    </a:solidFill>
                  </a:tcPr>
                </a:tc>
                <a:extLst>
                  <a:ext uri="{0D108BD9-81ED-4DB2-BD59-A6C34878D82A}">
                    <a16:rowId xmlns:a16="http://schemas.microsoft.com/office/drawing/2014/main" val="3402716428"/>
                  </a:ext>
                </a:extLst>
              </a:tr>
              <a:tr h="180664">
                <a:tc>
                  <a:txBody>
                    <a:bodyPr/>
                    <a:lstStyle/>
                    <a:p>
                      <a:pPr algn="ctr" fontAlgn="ctr"/>
                      <a:r>
                        <a:rPr lang="en-US" sz="1100" u="none" strike="noStrike" dirty="0">
                          <a:effectLst/>
                        </a:rPr>
                        <a:t>Thinness 5-9</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tc>
                  <a:txBody>
                    <a:bodyPr/>
                    <a:lstStyle/>
                    <a:p>
                      <a:pPr algn="ctr" fontAlgn="ctr"/>
                      <a:r>
                        <a:rPr lang="en-US" sz="1100" u="none" strike="noStrike">
                          <a:effectLst/>
                        </a:rPr>
                        <a:t>-0.468218</a:t>
                      </a:r>
                      <a:endParaRPr lang="en-US" sz="1100" b="0" i="0" u="none" strike="noStrike">
                        <a:solidFill>
                          <a:srgbClr val="000000"/>
                        </a:solidFill>
                        <a:effectLst/>
                        <a:latin typeface="Calibri" panose="020F0502020204030204" pitchFamily="34" charset="0"/>
                      </a:endParaRPr>
                    </a:p>
                  </a:txBody>
                  <a:tcPr marL="8460" marR="8460" marT="8460" marB="0" anchor="ctr">
                    <a:solidFill>
                      <a:srgbClr val="FFFF00"/>
                    </a:solidFill>
                  </a:tcPr>
                </a:tc>
                <a:extLst>
                  <a:ext uri="{0D108BD9-81ED-4DB2-BD59-A6C34878D82A}">
                    <a16:rowId xmlns:a16="http://schemas.microsoft.com/office/drawing/2014/main" val="777453026"/>
                  </a:ext>
                </a:extLst>
              </a:tr>
              <a:tr h="180664">
                <a:tc>
                  <a:txBody>
                    <a:bodyPr/>
                    <a:lstStyle/>
                    <a:p>
                      <a:pPr algn="ctr" fontAlgn="ctr"/>
                      <a:r>
                        <a:rPr lang="en-US" sz="1100" u="none" strike="noStrike" dirty="0">
                          <a:effectLst/>
                        </a:rPr>
                        <a:t>Thinness 10-19</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tc>
                  <a:txBody>
                    <a:bodyPr/>
                    <a:lstStyle/>
                    <a:p>
                      <a:pPr algn="ctr" fontAlgn="ctr"/>
                      <a:r>
                        <a:rPr lang="en-US" sz="1100" u="none" strike="noStrike" dirty="0">
                          <a:effectLst/>
                        </a:rPr>
                        <a:t>-0.473757</a:t>
                      </a:r>
                      <a:endParaRPr lang="en-US" sz="1100" b="0" i="0" u="none" strike="noStrike" dirty="0">
                        <a:solidFill>
                          <a:srgbClr val="000000"/>
                        </a:solidFill>
                        <a:effectLst/>
                        <a:latin typeface="Calibri" panose="020F0502020204030204" pitchFamily="34" charset="0"/>
                      </a:endParaRPr>
                    </a:p>
                  </a:txBody>
                  <a:tcPr marL="8460" marR="8460" marT="8460" marB="0" anchor="ctr">
                    <a:solidFill>
                      <a:srgbClr val="FFFF00"/>
                    </a:solidFill>
                  </a:tcPr>
                </a:tc>
                <a:extLst>
                  <a:ext uri="{0D108BD9-81ED-4DB2-BD59-A6C34878D82A}">
                    <a16:rowId xmlns:a16="http://schemas.microsoft.com/office/drawing/2014/main" val="1575113438"/>
                  </a:ext>
                </a:extLst>
              </a:tr>
              <a:tr h="180664">
                <a:tc>
                  <a:txBody>
                    <a:bodyPr/>
                    <a:lstStyle/>
                    <a:p>
                      <a:pPr algn="ctr" fontAlgn="ctr"/>
                      <a:r>
                        <a:rPr lang="en-US" sz="1100" u="none" strike="noStrike">
                          <a:effectLst/>
                        </a:rPr>
                        <a:t>HIV/AIDS</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a:effectLst/>
                        </a:rPr>
                        <a:t>-0.556165</a:t>
                      </a:r>
                      <a:endParaRPr lang="en-US" sz="1100" b="0" i="0" u="none" strike="noStrike">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413361611"/>
                  </a:ext>
                </a:extLst>
              </a:tr>
              <a:tr h="180664">
                <a:tc>
                  <a:txBody>
                    <a:bodyPr/>
                    <a:lstStyle/>
                    <a:p>
                      <a:pPr algn="ctr" fontAlgn="ctr"/>
                      <a:r>
                        <a:rPr lang="en-US" sz="1100" u="none" strike="noStrike">
                          <a:effectLst/>
                        </a:rPr>
                        <a:t>Adult Mortality</a:t>
                      </a:r>
                      <a:endParaRPr lang="en-US" sz="1100" b="0" i="0" u="none" strike="noStrike">
                        <a:solidFill>
                          <a:srgbClr val="000000"/>
                        </a:solidFill>
                        <a:effectLst/>
                        <a:latin typeface="Calibri" panose="020F0502020204030204" pitchFamily="34" charset="0"/>
                      </a:endParaRPr>
                    </a:p>
                  </a:txBody>
                  <a:tcPr marL="8460" marR="8460" marT="8460" marB="0" anchor="ctr"/>
                </a:tc>
                <a:tc>
                  <a:txBody>
                    <a:bodyPr/>
                    <a:lstStyle/>
                    <a:p>
                      <a:pPr algn="ctr" fontAlgn="ctr"/>
                      <a:r>
                        <a:rPr lang="en-US" sz="1100" u="none" strike="noStrike" dirty="0">
                          <a:effectLst/>
                        </a:rPr>
                        <a:t>-0.696386</a:t>
                      </a:r>
                      <a:endParaRPr lang="en-US" sz="1100" b="0" i="0" u="none" strike="noStrike" dirty="0">
                        <a:solidFill>
                          <a:srgbClr val="000000"/>
                        </a:solidFill>
                        <a:effectLst/>
                        <a:latin typeface="Calibri" panose="020F0502020204030204" pitchFamily="34" charset="0"/>
                      </a:endParaRPr>
                    </a:p>
                  </a:txBody>
                  <a:tcPr marL="8460" marR="8460" marT="8460" marB="0" anchor="ctr"/>
                </a:tc>
                <a:extLst>
                  <a:ext uri="{0D108BD9-81ED-4DB2-BD59-A6C34878D82A}">
                    <a16:rowId xmlns:a16="http://schemas.microsoft.com/office/drawing/2014/main" val="1083201841"/>
                  </a:ext>
                </a:extLst>
              </a:tr>
            </a:tbl>
          </a:graphicData>
        </a:graphic>
      </p:graphicFrame>
      <p:sp>
        <p:nvSpPr>
          <p:cNvPr id="9" name="TextBox 8">
            <a:extLst>
              <a:ext uri="{FF2B5EF4-FFF2-40B4-BE49-F238E27FC236}">
                <a16:creationId xmlns:a16="http://schemas.microsoft.com/office/drawing/2014/main" id="{3C2293F0-EFDB-504C-B793-7F331DA47C04}"/>
              </a:ext>
            </a:extLst>
          </p:cNvPr>
          <p:cNvSpPr txBox="1"/>
          <p:nvPr/>
        </p:nvSpPr>
        <p:spPr>
          <a:xfrm>
            <a:off x="7333466" y="605923"/>
            <a:ext cx="4525160" cy="5632311"/>
          </a:xfrm>
          <a:prstGeom prst="rect">
            <a:avLst/>
          </a:prstGeom>
          <a:noFill/>
          <a:ln>
            <a:noFill/>
          </a:ln>
        </p:spPr>
        <p:txBody>
          <a:bodyPr wrap="square" rtlCol="0">
            <a:spAutoFit/>
          </a:bodyPr>
          <a:lstStyle/>
          <a:p>
            <a:pPr algn="ctr"/>
            <a:r>
              <a:rPr lang="en-US" u="sng" dirty="0"/>
              <a:t>Top 10  Positive and Negative Correlated Pairs</a:t>
            </a:r>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12" name="Table 11">
            <a:extLst>
              <a:ext uri="{FF2B5EF4-FFF2-40B4-BE49-F238E27FC236}">
                <a16:creationId xmlns:a16="http://schemas.microsoft.com/office/drawing/2014/main" id="{E0D1ED48-CC82-E84D-982F-F3B89749F854}"/>
              </a:ext>
            </a:extLst>
          </p:cNvPr>
          <p:cNvGraphicFramePr>
            <a:graphicFrameLocks noGrp="1"/>
          </p:cNvGraphicFramePr>
          <p:nvPr>
            <p:extLst>
              <p:ext uri="{D42A27DB-BD31-4B8C-83A1-F6EECF244321}">
                <p14:modId xmlns:p14="http://schemas.microsoft.com/office/powerpoint/2010/main" val="2483780272"/>
              </p:ext>
            </p:extLst>
          </p:nvPr>
        </p:nvGraphicFramePr>
        <p:xfrm>
          <a:off x="7675562" y="1088505"/>
          <a:ext cx="3568700" cy="2273300"/>
        </p:xfrm>
        <a:graphic>
          <a:graphicData uri="http://schemas.openxmlformats.org/drawingml/2006/table">
            <a:tbl>
              <a:tblPr>
                <a:tableStyleId>{5C22544A-7EE6-4342-B048-85BDC9FD1C3A}</a:tableStyleId>
              </a:tblPr>
              <a:tblGrid>
                <a:gridCol w="1370381">
                  <a:extLst>
                    <a:ext uri="{9D8B030D-6E8A-4147-A177-3AD203B41FA5}">
                      <a16:colId xmlns:a16="http://schemas.microsoft.com/office/drawing/2014/main" val="2485153646"/>
                    </a:ext>
                  </a:extLst>
                </a:gridCol>
                <a:gridCol w="1370381">
                  <a:extLst>
                    <a:ext uri="{9D8B030D-6E8A-4147-A177-3AD203B41FA5}">
                      <a16:colId xmlns:a16="http://schemas.microsoft.com/office/drawing/2014/main" val="2187890416"/>
                    </a:ext>
                  </a:extLst>
                </a:gridCol>
                <a:gridCol w="827938">
                  <a:extLst>
                    <a:ext uri="{9D8B030D-6E8A-4147-A177-3AD203B41FA5}">
                      <a16:colId xmlns:a16="http://schemas.microsoft.com/office/drawing/2014/main" val="265762608"/>
                    </a:ext>
                  </a:extLst>
                </a:gridCol>
              </a:tblGrid>
              <a:tr h="203200">
                <a:tc gridSpan="2">
                  <a:txBody>
                    <a:bodyPr/>
                    <a:lstStyle/>
                    <a:p>
                      <a:pPr algn="ctr" fontAlgn="ctr"/>
                      <a:r>
                        <a:rPr lang="en-US" sz="1200" u="none" strike="noStrike">
                          <a:effectLst/>
                        </a:rPr>
                        <a:t>Pair</a:t>
                      </a:r>
                      <a:endParaRPr lang="en-US" sz="1200" b="0"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a:txBody>
                    <a:bodyPr/>
                    <a:lstStyle/>
                    <a:p>
                      <a:pPr algn="ctr" fontAlgn="ctr"/>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22426100"/>
                  </a:ext>
                </a:extLst>
              </a:tr>
              <a:tr h="203200">
                <a:tc>
                  <a:txBody>
                    <a:bodyPr/>
                    <a:lstStyle/>
                    <a:p>
                      <a:pPr algn="l" fontAlgn="b"/>
                      <a:r>
                        <a:rPr lang="en-US" sz="1200" u="none" strike="noStrike" dirty="0">
                          <a:effectLst/>
                        </a:rPr>
                        <a:t>Infant Deaths</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200" u="none" strike="noStrike" dirty="0">
                          <a:effectLst/>
                        </a:rPr>
                        <a:t>U-5 Deaths</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200" u="none" strike="noStrike">
                          <a:effectLst/>
                        </a:rPr>
                        <a:t>0.996629</a:t>
                      </a:r>
                      <a:endParaRPr lang="en-US" sz="1200" b="0" i="0" u="none" strike="noStrike">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331678485"/>
                  </a:ext>
                </a:extLst>
              </a:tr>
              <a:tr h="203200">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200" u="none" strike="noStrike" dirty="0">
                          <a:effectLst/>
                        </a:rPr>
                        <a:t>Thinness 5-9</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200" u="none" strike="noStrike" dirty="0">
                          <a:effectLst/>
                        </a:rPr>
                        <a:t>0.939122</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3609658198"/>
                  </a:ext>
                </a:extLst>
              </a:tr>
              <a:tr h="203200">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0.801269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1062015"/>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0.732084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620170"/>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0.708651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2040678"/>
                  </a:ext>
                </a:extLst>
              </a:tr>
              <a:tr h="241300">
                <a:tc>
                  <a:txBody>
                    <a:bodyPr/>
                    <a:lstStyle/>
                    <a:p>
                      <a:pPr algn="l" fontAlgn="b"/>
                      <a:r>
                        <a:rPr lang="en-US" sz="1200" u="none" strike="noStrike" dirty="0">
                          <a:effectLst/>
                        </a:rPr>
                        <a:t>Polio</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200" u="none" strike="noStrike" dirty="0">
                          <a:effectLst/>
                        </a:rPr>
                        <a:t>Diphtheria</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200" u="none" strike="noStrike" dirty="0">
                          <a:effectLst/>
                        </a:rPr>
                        <a:t>0.676641</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3334332234"/>
                  </a:ext>
                </a:extLst>
              </a:tr>
              <a:tr h="203200">
                <a:tc>
                  <a:txBody>
                    <a:bodyPr/>
                    <a:lstStyle/>
                    <a:p>
                      <a:pPr algn="l" fontAlgn="b"/>
                      <a:r>
                        <a:rPr lang="en-US" sz="1200" u="none" strike="noStrike">
                          <a:effectLst/>
                        </a:rPr>
                        <a:t>Hep 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Diphtheria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0.600456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4541994"/>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0.560105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5309338"/>
                  </a:ext>
                </a:extLst>
              </a:tr>
              <a:tr h="203200">
                <a:tc>
                  <a:txBody>
                    <a:bodyPr/>
                    <a:lstStyle/>
                    <a:p>
                      <a:pPr algn="l" fontAlgn="b"/>
                      <a:r>
                        <a:rPr lang="en-US" sz="1200" u="none" strike="noStrike">
                          <a:effectLst/>
                        </a:rPr>
                        <a:t>Alcohol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0.541402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5696293"/>
                  </a:ext>
                </a:extLst>
              </a:tr>
              <a:tr h="203200">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0.529271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043220"/>
                  </a:ext>
                </a:extLst>
              </a:tr>
            </a:tbl>
          </a:graphicData>
        </a:graphic>
      </p:graphicFrame>
      <p:graphicFrame>
        <p:nvGraphicFramePr>
          <p:cNvPr id="13" name="Table 12">
            <a:extLst>
              <a:ext uri="{FF2B5EF4-FFF2-40B4-BE49-F238E27FC236}">
                <a16:creationId xmlns:a16="http://schemas.microsoft.com/office/drawing/2014/main" id="{921FE6B9-8E34-9F4E-AFF1-B36C80F5128D}"/>
              </a:ext>
            </a:extLst>
          </p:cNvPr>
          <p:cNvGraphicFramePr>
            <a:graphicFrameLocks noGrp="1"/>
          </p:cNvGraphicFramePr>
          <p:nvPr>
            <p:extLst>
              <p:ext uri="{D42A27DB-BD31-4B8C-83A1-F6EECF244321}">
                <p14:modId xmlns:p14="http://schemas.microsoft.com/office/powerpoint/2010/main" val="2112705998"/>
              </p:ext>
            </p:extLst>
          </p:nvPr>
        </p:nvGraphicFramePr>
        <p:xfrm>
          <a:off x="7675562" y="3668083"/>
          <a:ext cx="3568700" cy="2235200"/>
        </p:xfrm>
        <a:graphic>
          <a:graphicData uri="http://schemas.openxmlformats.org/drawingml/2006/table">
            <a:tbl>
              <a:tblPr>
                <a:tableStyleId>{5C22544A-7EE6-4342-B048-85BDC9FD1C3A}</a:tableStyleId>
              </a:tblPr>
              <a:tblGrid>
                <a:gridCol w="1370381">
                  <a:extLst>
                    <a:ext uri="{9D8B030D-6E8A-4147-A177-3AD203B41FA5}">
                      <a16:colId xmlns:a16="http://schemas.microsoft.com/office/drawing/2014/main" val="441608721"/>
                    </a:ext>
                  </a:extLst>
                </a:gridCol>
                <a:gridCol w="1370381">
                  <a:extLst>
                    <a:ext uri="{9D8B030D-6E8A-4147-A177-3AD203B41FA5}">
                      <a16:colId xmlns:a16="http://schemas.microsoft.com/office/drawing/2014/main" val="3955413607"/>
                    </a:ext>
                  </a:extLst>
                </a:gridCol>
                <a:gridCol w="827938">
                  <a:extLst>
                    <a:ext uri="{9D8B030D-6E8A-4147-A177-3AD203B41FA5}">
                      <a16:colId xmlns:a16="http://schemas.microsoft.com/office/drawing/2014/main" val="293588890"/>
                    </a:ext>
                  </a:extLst>
                </a:gridCol>
              </a:tblGrid>
              <a:tr h="203200">
                <a:tc gridSpan="2">
                  <a:txBody>
                    <a:bodyPr/>
                    <a:lstStyle/>
                    <a:p>
                      <a:pPr algn="ctr" fontAlgn="ctr"/>
                      <a:r>
                        <a:rPr lang="en-US" sz="1200" u="none" strike="noStrike" dirty="0">
                          <a:effectLst/>
                        </a:rPr>
                        <a:t>Pair</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a:txBody>
                    <a:bodyPr/>
                    <a:lstStyle/>
                    <a:p>
                      <a:pPr algn="ctr" fontAlgn="ctr"/>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07798991"/>
                  </a:ext>
                </a:extLst>
              </a:tr>
              <a:tr h="203200">
                <a:tc>
                  <a:txBody>
                    <a:bodyPr/>
                    <a:lstStyle/>
                    <a:p>
                      <a:pPr algn="l" fontAlgn="b"/>
                      <a:r>
                        <a:rPr lang="en-US" sz="1200" u="none" strike="noStrike" dirty="0">
                          <a:effectLst/>
                        </a:rPr>
                        <a:t>Adult Mortality</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-0.451296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2027001"/>
                  </a:ext>
                </a:extLst>
              </a:tr>
              <a:tr h="203200">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-0.452244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7837629"/>
                  </a:ext>
                </a:extLst>
              </a:tr>
              <a:tr h="203200">
                <a:tc>
                  <a:txBody>
                    <a:bodyPr/>
                    <a:lstStyle/>
                    <a:p>
                      <a:pPr algn="l" fontAlgn="b"/>
                      <a:r>
                        <a:rPr lang="en-US" sz="1200" u="none" strike="noStrike">
                          <a:effectLst/>
                        </a:rPr>
                        <a:t>Adult Mortality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Income Composition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-0.455119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6629713"/>
                  </a:ext>
                </a:extLst>
              </a:tr>
              <a:tr h="203200">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Schooling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-0.462581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3332131"/>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-0.468218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0250387"/>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-0.473757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2777086"/>
                  </a:ext>
                </a:extLst>
              </a:tr>
              <a:tr h="203200">
                <a:tc>
                  <a:txBody>
                    <a:bodyPr/>
                    <a:lstStyle/>
                    <a:p>
                      <a:pPr algn="l" fontAlgn="b"/>
                      <a:r>
                        <a:rPr lang="en-US" sz="1200" u="none" strike="noStrike">
                          <a:effectLst/>
                        </a:rPr>
                        <a:t>BMI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10-19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-0.532155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6708419"/>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Thinness 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-0.539039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2287946"/>
                  </a:ext>
                </a:extLst>
              </a:tr>
              <a:tr h="203200">
                <a:tc>
                  <a:txBody>
                    <a:bodyPr/>
                    <a:lstStyle/>
                    <a:p>
                      <a:pPr algn="l" fontAlgn="b"/>
                      <a:r>
                        <a:rPr lang="en-US" sz="1200" u="none" strike="noStrike">
                          <a:effectLst/>
                        </a:rPr>
                        <a:t>Life Expectancy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HIV/AIDS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-0.556165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4767072"/>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Adult Mortality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-0.696386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8081371"/>
                  </a:ext>
                </a:extLst>
              </a:tr>
            </a:tbl>
          </a:graphicData>
        </a:graphic>
      </p:graphicFrame>
    </p:spTree>
    <p:extLst>
      <p:ext uri="{BB962C8B-B14F-4D97-AF65-F5344CB8AC3E}">
        <p14:creationId xmlns:p14="http://schemas.microsoft.com/office/powerpoint/2010/main" val="207425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C7E3-CC5B-1447-8B99-6F939070FCCC}"/>
              </a:ext>
            </a:extLst>
          </p:cNvPr>
          <p:cNvSpPr>
            <a:spLocks noGrp="1"/>
          </p:cNvSpPr>
          <p:nvPr>
            <p:ph type="title"/>
          </p:nvPr>
        </p:nvSpPr>
        <p:spPr>
          <a:xfrm>
            <a:off x="4075968" y="177624"/>
            <a:ext cx="4101079" cy="368913"/>
          </a:xfrm>
        </p:spPr>
        <p:txBody>
          <a:bodyPr>
            <a:normAutofit fontScale="90000"/>
          </a:bodyPr>
          <a:lstStyle/>
          <a:p>
            <a:r>
              <a:rPr lang="en-US" dirty="0"/>
              <a:t>Feature Histograms</a:t>
            </a:r>
          </a:p>
        </p:txBody>
      </p:sp>
      <p:pic>
        <p:nvPicPr>
          <p:cNvPr id="5" name="Content Placeholder 4">
            <a:extLst>
              <a:ext uri="{FF2B5EF4-FFF2-40B4-BE49-F238E27FC236}">
                <a16:creationId xmlns:a16="http://schemas.microsoft.com/office/drawing/2014/main" id="{6A3AA470-6EC3-5E4E-9AEB-374811C81DAB}"/>
              </a:ext>
            </a:extLst>
          </p:cNvPr>
          <p:cNvPicPr>
            <a:picLocks noGrp="1" noChangeAspect="1"/>
          </p:cNvPicPr>
          <p:nvPr>
            <p:ph idx="1"/>
          </p:nvPr>
        </p:nvPicPr>
        <p:blipFill>
          <a:blip r:embed="rId3"/>
          <a:stretch>
            <a:fillRect/>
          </a:stretch>
        </p:blipFill>
        <p:spPr>
          <a:xfrm>
            <a:off x="903888" y="546537"/>
            <a:ext cx="9703796" cy="6068526"/>
          </a:xfrm>
        </p:spPr>
      </p:pic>
    </p:spTree>
    <p:extLst>
      <p:ext uri="{BB962C8B-B14F-4D97-AF65-F5344CB8AC3E}">
        <p14:creationId xmlns:p14="http://schemas.microsoft.com/office/powerpoint/2010/main" val="212759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A4AD-5FB7-B145-B326-25CAD6451F4A}"/>
              </a:ext>
            </a:extLst>
          </p:cNvPr>
          <p:cNvSpPr>
            <a:spLocks noGrp="1"/>
          </p:cNvSpPr>
          <p:nvPr>
            <p:ph type="title"/>
          </p:nvPr>
        </p:nvSpPr>
        <p:spPr>
          <a:xfrm>
            <a:off x="2445639" y="80279"/>
            <a:ext cx="7729728" cy="433389"/>
          </a:xfrm>
        </p:spPr>
        <p:txBody>
          <a:bodyPr>
            <a:normAutofit fontScale="90000"/>
          </a:bodyPr>
          <a:lstStyle/>
          <a:p>
            <a:r>
              <a:rPr lang="en-US" dirty="0"/>
              <a:t>Life expectancy trends</a:t>
            </a:r>
          </a:p>
        </p:txBody>
      </p:sp>
      <p:pic>
        <p:nvPicPr>
          <p:cNvPr id="6" name="Content Placeholder 5">
            <a:extLst>
              <a:ext uri="{FF2B5EF4-FFF2-40B4-BE49-F238E27FC236}">
                <a16:creationId xmlns:a16="http://schemas.microsoft.com/office/drawing/2014/main" id="{FB4911A2-BE55-884E-85CA-D37C590C6D5B}"/>
              </a:ext>
            </a:extLst>
          </p:cNvPr>
          <p:cNvPicPr>
            <a:picLocks noGrp="1" noChangeAspect="1"/>
          </p:cNvPicPr>
          <p:nvPr>
            <p:ph sz="half" idx="1"/>
          </p:nvPr>
        </p:nvPicPr>
        <p:blipFill>
          <a:blip r:embed="rId2"/>
          <a:stretch>
            <a:fillRect/>
          </a:stretch>
        </p:blipFill>
        <p:spPr>
          <a:xfrm>
            <a:off x="635127" y="571500"/>
            <a:ext cx="3621024" cy="2743200"/>
          </a:xfrm>
        </p:spPr>
      </p:pic>
      <p:pic>
        <p:nvPicPr>
          <p:cNvPr id="9" name="Content Placeholder 8">
            <a:extLst>
              <a:ext uri="{FF2B5EF4-FFF2-40B4-BE49-F238E27FC236}">
                <a16:creationId xmlns:a16="http://schemas.microsoft.com/office/drawing/2014/main" id="{9D9F4601-1D5B-794F-98BF-89A55C29F4F8}"/>
              </a:ext>
            </a:extLst>
          </p:cNvPr>
          <p:cNvPicPr>
            <a:picLocks noGrp="1" noChangeAspect="1"/>
          </p:cNvPicPr>
          <p:nvPr>
            <p:ph sz="half" idx="2"/>
          </p:nvPr>
        </p:nvPicPr>
        <p:blipFill>
          <a:blip r:embed="rId3"/>
          <a:stretch>
            <a:fillRect/>
          </a:stretch>
        </p:blipFill>
        <p:spPr>
          <a:xfrm>
            <a:off x="635127" y="3314700"/>
            <a:ext cx="3621024" cy="2743200"/>
          </a:xfrm>
        </p:spPr>
      </p:pic>
      <p:pic>
        <p:nvPicPr>
          <p:cNvPr id="13" name="Picture 12">
            <a:extLst>
              <a:ext uri="{FF2B5EF4-FFF2-40B4-BE49-F238E27FC236}">
                <a16:creationId xmlns:a16="http://schemas.microsoft.com/office/drawing/2014/main" id="{A5490AEB-144B-6D45-AEB7-891039EE7F94}"/>
              </a:ext>
            </a:extLst>
          </p:cNvPr>
          <p:cNvPicPr>
            <a:picLocks noChangeAspect="1"/>
          </p:cNvPicPr>
          <p:nvPr/>
        </p:nvPicPr>
        <p:blipFill>
          <a:blip r:embed="rId4"/>
          <a:stretch>
            <a:fillRect/>
          </a:stretch>
        </p:blipFill>
        <p:spPr>
          <a:xfrm>
            <a:off x="7877175" y="571500"/>
            <a:ext cx="3621024" cy="2743200"/>
          </a:xfrm>
          <a:prstGeom prst="rect">
            <a:avLst/>
          </a:prstGeom>
        </p:spPr>
      </p:pic>
      <p:pic>
        <p:nvPicPr>
          <p:cNvPr id="15" name="Picture 14">
            <a:extLst>
              <a:ext uri="{FF2B5EF4-FFF2-40B4-BE49-F238E27FC236}">
                <a16:creationId xmlns:a16="http://schemas.microsoft.com/office/drawing/2014/main" id="{3152496D-BBD8-6C45-A1E3-7FBE64066A8B}"/>
              </a:ext>
            </a:extLst>
          </p:cNvPr>
          <p:cNvPicPr>
            <a:picLocks noChangeAspect="1"/>
          </p:cNvPicPr>
          <p:nvPr/>
        </p:nvPicPr>
        <p:blipFill>
          <a:blip r:embed="rId5"/>
          <a:stretch>
            <a:fillRect/>
          </a:stretch>
        </p:blipFill>
        <p:spPr>
          <a:xfrm>
            <a:off x="4256151" y="571500"/>
            <a:ext cx="3621024" cy="2743200"/>
          </a:xfrm>
          <a:prstGeom prst="rect">
            <a:avLst/>
          </a:prstGeom>
        </p:spPr>
      </p:pic>
      <p:pic>
        <p:nvPicPr>
          <p:cNvPr id="19" name="Picture 18">
            <a:extLst>
              <a:ext uri="{FF2B5EF4-FFF2-40B4-BE49-F238E27FC236}">
                <a16:creationId xmlns:a16="http://schemas.microsoft.com/office/drawing/2014/main" id="{8D0D71F9-1170-C649-8CFE-C963D1C80895}"/>
              </a:ext>
            </a:extLst>
          </p:cNvPr>
          <p:cNvPicPr>
            <a:picLocks noChangeAspect="1"/>
          </p:cNvPicPr>
          <p:nvPr/>
        </p:nvPicPr>
        <p:blipFill>
          <a:blip r:embed="rId6"/>
          <a:stretch>
            <a:fillRect/>
          </a:stretch>
        </p:blipFill>
        <p:spPr>
          <a:xfrm>
            <a:off x="4256151" y="3314700"/>
            <a:ext cx="3621024" cy="2743200"/>
          </a:xfrm>
          <a:prstGeom prst="rect">
            <a:avLst/>
          </a:prstGeom>
        </p:spPr>
      </p:pic>
      <p:pic>
        <p:nvPicPr>
          <p:cNvPr id="17" name="Picture 16">
            <a:extLst>
              <a:ext uri="{FF2B5EF4-FFF2-40B4-BE49-F238E27FC236}">
                <a16:creationId xmlns:a16="http://schemas.microsoft.com/office/drawing/2014/main" id="{18A6B817-6424-F348-81D6-F39E6FF505F3}"/>
              </a:ext>
            </a:extLst>
          </p:cNvPr>
          <p:cNvPicPr>
            <a:picLocks noChangeAspect="1"/>
          </p:cNvPicPr>
          <p:nvPr/>
        </p:nvPicPr>
        <p:blipFill>
          <a:blip r:embed="rId7"/>
          <a:stretch>
            <a:fillRect/>
          </a:stretch>
        </p:blipFill>
        <p:spPr>
          <a:xfrm>
            <a:off x="7877175" y="3314700"/>
            <a:ext cx="3621024" cy="2743200"/>
          </a:xfrm>
          <a:prstGeom prst="rect">
            <a:avLst/>
          </a:prstGeom>
        </p:spPr>
      </p:pic>
      <p:sp>
        <p:nvSpPr>
          <p:cNvPr id="3" name="TextBox 2">
            <a:extLst>
              <a:ext uri="{FF2B5EF4-FFF2-40B4-BE49-F238E27FC236}">
                <a16:creationId xmlns:a16="http://schemas.microsoft.com/office/drawing/2014/main" id="{1E4F6827-2AF7-8D42-B3C3-3137A839A9C9}"/>
              </a:ext>
            </a:extLst>
          </p:cNvPr>
          <p:cNvSpPr txBox="1"/>
          <p:nvPr/>
        </p:nvSpPr>
        <p:spPr>
          <a:xfrm>
            <a:off x="518652" y="6126801"/>
            <a:ext cx="3737499" cy="369332"/>
          </a:xfrm>
          <a:prstGeom prst="rect">
            <a:avLst/>
          </a:prstGeom>
          <a:noFill/>
        </p:spPr>
        <p:txBody>
          <a:bodyPr wrap="square" rtlCol="0">
            <a:spAutoFit/>
          </a:bodyPr>
          <a:lstStyle/>
          <a:p>
            <a:r>
              <a:rPr lang="en-US" dirty="0"/>
              <a:t>Highest Tier Correlation (~.7)</a:t>
            </a:r>
          </a:p>
        </p:txBody>
      </p:sp>
      <p:sp>
        <p:nvSpPr>
          <p:cNvPr id="10" name="TextBox 9">
            <a:extLst>
              <a:ext uri="{FF2B5EF4-FFF2-40B4-BE49-F238E27FC236}">
                <a16:creationId xmlns:a16="http://schemas.microsoft.com/office/drawing/2014/main" id="{86BC9D18-4425-F04F-9B5E-3D82154725D2}"/>
              </a:ext>
            </a:extLst>
          </p:cNvPr>
          <p:cNvSpPr txBox="1"/>
          <p:nvPr/>
        </p:nvSpPr>
        <p:spPr>
          <a:xfrm rot="16200000">
            <a:off x="-588579" y="1462675"/>
            <a:ext cx="1845129" cy="369332"/>
          </a:xfrm>
          <a:prstGeom prst="rect">
            <a:avLst/>
          </a:prstGeom>
          <a:noFill/>
        </p:spPr>
        <p:txBody>
          <a:bodyPr wrap="square" rtlCol="0">
            <a:spAutoFit/>
          </a:bodyPr>
          <a:lstStyle/>
          <a:p>
            <a:r>
              <a:rPr lang="en-US" dirty="0"/>
              <a:t>+Correlation</a:t>
            </a:r>
          </a:p>
        </p:txBody>
      </p:sp>
      <p:sp>
        <p:nvSpPr>
          <p:cNvPr id="11" name="TextBox 10">
            <a:extLst>
              <a:ext uri="{FF2B5EF4-FFF2-40B4-BE49-F238E27FC236}">
                <a16:creationId xmlns:a16="http://schemas.microsoft.com/office/drawing/2014/main" id="{1EAEE14C-9EC8-DD49-9F44-4DC76BAD6E22}"/>
              </a:ext>
            </a:extLst>
          </p:cNvPr>
          <p:cNvSpPr txBox="1"/>
          <p:nvPr/>
        </p:nvSpPr>
        <p:spPr>
          <a:xfrm rot="16200000">
            <a:off x="-480630" y="4392653"/>
            <a:ext cx="1629232" cy="369332"/>
          </a:xfrm>
          <a:prstGeom prst="rect">
            <a:avLst/>
          </a:prstGeom>
          <a:noFill/>
        </p:spPr>
        <p:txBody>
          <a:bodyPr wrap="square" rtlCol="0">
            <a:spAutoFit/>
          </a:bodyPr>
          <a:lstStyle/>
          <a:p>
            <a:r>
              <a:rPr lang="en-US" dirty="0"/>
              <a:t>-Correlation</a:t>
            </a:r>
          </a:p>
        </p:txBody>
      </p:sp>
      <p:sp>
        <p:nvSpPr>
          <p:cNvPr id="12" name="TextBox 11">
            <a:extLst>
              <a:ext uri="{FF2B5EF4-FFF2-40B4-BE49-F238E27FC236}">
                <a16:creationId xmlns:a16="http://schemas.microsoft.com/office/drawing/2014/main" id="{EA86E10D-7055-6447-9BC9-8E9168577182}"/>
              </a:ext>
            </a:extLst>
          </p:cNvPr>
          <p:cNvSpPr txBox="1"/>
          <p:nvPr/>
        </p:nvSpPr>
        <p:spPr>
          <a:xfrm>
            <a:off x="4526955" y="6127166"/>
            <a:ext cx="2903858" cy="369332"/>
          </a:xfrm>
          <a:prstGeom prst="rect">
            <a:avLst/>
          </a:prstGeom>
          <a:noFill/>
        </p:spPr>
        <p:txBody>
          <a:bodyPr wrap="square" rtlCol="0">
            <a:spAutoFit/>
          </a:bodyPr>
          <a:lstStyle/>
          <a:p>
            <a:r>
              <a:rPr lang="en-US" dirty="0"/>
              <a:t>Mid Tier Correlation(~.5)</a:t>
            </a:r>
          </a:p>
        </p:txBody>
      </p:sp>
      <p:sp>
        <p:nvSpPr>
          <p:cNvPr id="14" name="TextBox 13">
            <a:extLst>
              <a:ext uri="{FF2B5EF4-FFF2-40B4-BE49-F238E27FC236}">
                <a16:creationId xmlns:a16="http://schemas.microsoft.com/office/drawing/2014/main" id="{1F507C5D-4D13-6544-B8FC-C181D404AEA3}"/>
              </a:ext>
            </a:extLst>
          </p:cNvPr>
          <p:cNvSpPr txBox="1"/>
          <p:nvPr/>
        </p:nvSpPr>
        <p:spPr>
          <a:xfrm>
            <a:off x="8235758" y="6126801"/>
            <a:ext cx="2903858" cy="369332"/>
          </a:xfrm>
          <a:prstGeom prst="rect">
            <a:avLst/>
          </a:prstGeom>
          <a:noFill/>
        </p:spPr>
        <p:txBody>
          <a:bodyPr wrap="square" rtlCol="0">
            <a:spAutoFit/>
          </a:bodyPr>
          <a:lstStyle/>
          <a:p>
            <a:r>
              <a:rPr lang="en-US" dirty="0"/>
              <a:t>Low Tier Correlation(~.2)</a:t>
            </a:r>
          </a:p>
        </p:txBody>
      </p:sp>
    </p:spTree>
    <p:extLst>
      <p:ext uri="{BB962C8B-B14F-4D97-AF65-F5344CB8AC3E}">
        <p14:creationId xmlns:p14="http://schemas.microsoft.com/office/powerpoint/2010/main" val="133203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29F2D-0E28-AC45-AA13-F4D1F51E66DE}"/>
              </a:ext>
            </a:extLst>
          </p:cNvPr>
          <p:cNvPicPr>
            <a:picLocks noChangeAspect="1"/>
          </p:cNvPicPr>
          <p:nvPr/>
        </p:nvPicPr>
        <p:blipFill>
          <a:blip r:embed="rId2"/>
          <a:stretch>
            <a:fillRect/>
          </a:stretch>
        </p:blipFill>
        <p:spPr>
          <a:xfrm>
            <a:off x="1322180" y="913062"/>
            <a:ext cx="3485213" cy="2743200"/>
          </a:xfrm>
          <a:prstGeom prst="rect">
            <a:avLst/>
          </a:prstGeom>
        </p:spPr>
      </p:pic>
      <p:sp>
        <p:nvSpPr>
          <p:cNvPr id="2" name="Title 1">
            <a:extLst>
              <a:ext uri="{FF2B5EF4-FFF2-40B4-BE49-F238E27FC236}">
                <a16:creationId xmlns:a16="http://schemas.microsoft.com/office/drawing/2014/main" id="{8015A4AD-5FB7-B145-B326-25CAD6451F4A}"/>
              </a:ext>
            </a:extLst>
          </p:cNvPr>
          <p:cNvSpPr>
            <a:spLocks noGrp="1"/>
          </p:cNvSpPr>
          <p:nvPr>
            <p:ph type="title"/>
          </p:nvPr>
        </p:nvSpPr>
        <p:spPr>
          <a:xfrm>
            <a:off x="2445639" y="80279"/>
            <a:ext cx="7729728" cy="433389"/>
          </a:xfrm>
        </p:spPr>
        <p:txBody>
          <a:bodyPr>
            <a:normAutofit fontScale="90000"/>
          </a:bodyPr>
          <a:lstStyle/>
          <a:p>
            <a:r>
              <a:rPr lang="en-US" dirty="0"/>
              <a:t>Life expectancy trends</a:t>
            </a:r>
          </a:p>
        </p:txBody>
      </p:sp>
      <p:pic>
        <p:nvPicPr>
          <p:cNvPr id="31" name="Content Placeholder 30">
            <a:extLst>
              <a:ext uri="{FF2B5EF4-FFF2-40B4-BE49-F238E27FC236}">
                <a16:creationId xmlns:a16="http://schemas.microsoft.com/office/drawing/2014/main" id="{55FF65EE-FA56-D141-A7B0-6EA56C6EE824}"/>
              </a:ext>
            </a:extLst>
          </p:cNvPr>
          <p:cNvPicPr>
            <a:picLocks noGrp="1" noChangeAspect="1"/>
          </p:cNvPicPr>
          <p:nvPr>
            <p:ph sz="half" idx="2"/>
          </p:nvPr>
        </p:nvPicPr>
        <p:blipFill>
          <a:blip r:embed="rId3"/>
          <a:stretch>
            <a:fillRect/>
          </a:stretch>
        </p:blipFill>
        <p:spPr>
          <a:xfrm>
            <a:off x="4098248" y="913062"/>
            <a:ext cx="3485212" cy="2743200"/>
          </a:xfrm>
        </p:spPr>
      </p:pic>
      <p:pic>
        <p:nvPicPr>
          <p:cNvPr id="33" name="Picture 32">
            <a:extLst>
              <a:ext uri="{FF2B5EF4-FFF2-40B4-BE49-F238E27FC236}">
                <a16:creationId xmlns:a16="http://schemas.microsoft.com/office/drawing/2014/main" id="{6B51836F-7EFF-C945-B8AC-2D7D664AEFDD}"/>
              </a:ext>
            </a:extLst>
          </p:cNvPr>
          <p:cNvPicPr>
            <a:picLocks noChangeAspect="1"/>
          </p:cNvPicPr>
          <p:nvPr/>
        </p:nvPicPr>
        <p:blipFill>
          <a:blip r:embed="rId4"/>
          <a:stretch>
            <a:fillRect/>
          </a:stretch>
        </p:blipFill>
        <p:spPr>
          <a:xfrm>
            <a:off x="6874315" y="913062"/>
            <a:ext cx="3485213" cy="2743200"/>
          </a:xfrm>
          <a:prstGeom prst="rect">
            <a:avLst/>
          </a:prstGeom>
        </p:spPr>
      </p:pic>
      <p:pic>
        <p:nvPicPr>
          <p:cNvPr id="35" name="Picture 34">
            <a:extLst>
              <a:ext uri="{FF2B5EF4-FFF2-40B4-BE49-F238E27FC236}">
                <a16:creationId xmlns:a16="http://schemas.microsoft.com/office/drawing/2014/main" id="{AD39A85B-791E-6B47-93EE-9F504226951C}"/>
              </a:ext>
            </a:extLst>
          </p:cNvPr>
          <p:cNvPicPr>
            <a:picLocks noChangeAspect="1"/>
          </p:cNvPicPr>
          <p:nvPr/>
        </p:nvPicPr>
        <p:blipFill>
          <a:blip r:embed="rId5"/>
          <a:stretch>
            <a:fillRect/>
          </a:stretch>
        </p:blipFill>
        <p:spPr>
          <a:xfrm>
            <a:off x="1322180" y="3656262"/>
            <a:ext cx="3485213" cy="2743200"/>
          </a:xfrm>
          <a:prstGeom prst="rect">
            <a:avLst/>
          </a:prstGeom>
        </p:spPr>
      </p:pic>
      <p:pic>
        <p:nvPicPr>
          <p:cNvPr id="37" name="Picture 36">
            <a:extLst>
              <a:ext uri="{FF2B5EF4-FFF2-40B4-BE49-F238E27FC236}">
                <a16:creationId xmlns:a16="http://schemas.microsoft.com/office/drawing/2014/main" id="{81C4F4A7-D3C3-1746-8CAC-91C78CB238D3}"/>
              </a:ext>
            </a:extLst>
          </p:cNvPr>
          <p:cNvPicPr>
            <a:picLocks noChangeAspect="1"/>
          </p:cNvPicPr>
          <p:nvPr/>
        </p:nvPicPr>
        <p:blipFill>
          <a:blip r:embed="rId6"/>
          <a:stretch>
            <a:fillRect/>
          </a:stretch>
        </p:blipFill>
        <p:spPr>
          <a:xfrm>
            <a:off x="4098248" y="3656262"/>
            <a:ext cx="3485213" cy="2743200"/>
          </a:xfrm>
          <a:prstGeom prst="rect">
            <a:avLst/>
          </a:prstGeom>
        </p:spPr>
      </p:pic>
      <p:pic>
        <p:nvPicPr>
          <p:cNvPr id="39" name="Picture 38">
            <a:extLst>
              <a:ext uri="{FF2B5EF4-FFF2-40B4-BE49-F238E27FC236}">
                <a16:creationId xmlns:a16="http://schemas.microsoft.com/office/drawing/2014/main" id="{ABD9573C-F5A8-6343-BBA1-2884C60D9D0B}"/>
              </a:ext>
            </a:extLst>
          </p:cNvPr>
          <p:cNvPicPr>
            <a:picLocks noChangeAspect="1"/>
          </p:cNvPicPr>
          <p:nvPr/>
        </p:nvPicPr>
        <p:blipFill>
          <a:blip r:embed="rId7"/>
          <a:stretch>
            <a:fillRect/>
          </a:stretch>
        </p:blipFill>
        <p:spPr>
          <a:xfrm>
            <a:off x="6874315" y="3656262"/>
            <a:ext cx="3485213" cy="2743200"/>
          </a:xfrm>
          <a:prstGeom prst="rect">
            <a:avLst/>
          </a:prstGeom>
        </p:spPr>
      </p:pic>
    </p:spTree>
    <p:extLst>
      <p:ext uri="{BB962C8B-B14F-4D97-AF65-F5344CB8AC3E}">
        <p14:creationId xmlns:p14="http://schemas.microsoft.com/office/powerpoint/2010/main" val="135745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A4AD-5FB7-B145-B326-25CAD6451F4A}"/>
              </a:ext>
            </a:extLst>
          </p:cNvPr>
          <p:cNvSpPr>
            <a:spLocks noGrp="1"/>
          </p:cNvSpPr>
          <p:nvPr>
            <p:ph type="title"/>
          </p:nvPr>
        </p:nvSpPr>
        <p:spPr>
          <a:xfrm>
            <a:off x="2445639" y="80279"/>
            <a:ext cx="7729728" cy="433389"/>
          </a:xfrm>
        </p:spPr>
        <p:txBody>
          <a:bodyPr>
            <a:normAutofit fontScale="90000"/>
          </a:bodyPr>
          <a:lstStyle/>
          <a:p>
            <a:r>
              <a:rPr lang="en-US" dirty="0"/>
              <a:t>Life expectancy trends</a:t>
            </a:r>
          </a:p>
        </p:txBody>
      </p:sp>
      <p:pic>
        <p:nvPicPr>
          <p:cNvPr id="45" name="Content Placeholder 44">
            <a:extLst>
              <a:ext uri="{FF2B5EF4-FFF2-40B4-BE49-F238E27FC236}">
                <a16:creationId xmlns:a16="http://schemas.microsoft.com/office/drawing/2014/main" id="{D80DAF6D-0E55-9B48-954B-4271AFA42F19}"/>
              </a:ext>
            </a:extLst>
          </p:cNvPr>
          <p:cNvPicPr>
            <a:picLocks noGrp="1" noChangeAspect="1"/>
          </p:cNvPicPr>
          <p:nvPr>
            <p:ph sz="half" idx="2"/>
          </p:nvPr>
        </p:nvPicPr>
        <p:blipFill>
          <a:blip r:embed="rId2"/>
          <a:stretch>
            <a:fillRect/>
          </a:stretch>
        </p:blipFill>
        <p:spPr>
          <a:xfrm>
            <a:off x="1322180" y="1858993"/>
            <a:ext cx="3485212" cy="2743200"/>
          </a:xfrm>
        </p:spPr>
      </p:pic>
      <p:pic>
        <p:nvPicPr>
          <p:cNvPr id="47" name="Picture 46">
            <a:extLst>
              <a:ext uri="{FF2B5EF4-FFF2-40B4-BE49-F238E27FC236}">
                <a16:creationId xmlns:a16="http://schemas.microsoft.com/office/drawing/2014/main" id="{9976903F-106F-6849-9B45-4397070F979D}"/>
              </a:ext>
            </a:extLst>
          </p:cNvPr>
          <p:cNvPicPr>
            <a:picLocks noChangeAspect="1"/>
          </p:cNvPicPr>
          <p:nvPr/>
        </p:nvPicPr>
        <p:blipFill>
          <a:blip r:embed="rId3"/>
          <a:stretch>
            <a:fillRect/>
          </a:stretch>
        </p:blipFill>
        <p:spPr>
          <a:xfrm>
            <a:off x="4098247" y="1858993"/>
            <a:ext cx="3485213" cy="2743200"/>
          </a:xfrm>
          <a:prstGeom prst="rect">
            <a:avLst/>
          </a:prstGeom>
        </p:spPr>
      </p:pic>
      <p:pic>
        <p:nvPicPr>
          <p:cNvPr id="41" name="Picture 40">
            <a:extLst>
              <a:ext uri="{FF2B5EF4-FFF2-40B4-BE49-F238E27FC236}">
                <a16:creationId xmlns:a16="http://schemas.microsoft.com/office/drawing/2014/main" id="{92C377F3-08C3-3840-A31C-A025BEB837F2}"/>
              </a:ext>
            </a:extLst>
          </p:cNvPr>
          <p:cNvPicPr>
            <a:picLocks noChangeAspect="1"/>
          </p:cNvPicPr>
          <p:nvPr/>
        </p:nvPicPr>
        <p:blipFill>
          <a:blip r:embed="rId4"/>
          <a:stretch>
            <a:fillRect/>
          </a:stretch>
        </p:blipFill>
        <p:spPr>
          <a:xfrm>
            <a:off x="6874314" y="1858993"/>
            <a:ext cx="3525686" cy="2743200"/>
          </a:xfrm>
          <a:prstGeom prst="rect">
            <a:avLst/>
          </a:prstGeom>
        </p:spPr>
      </p:pic>
    </p:spTree>
    <p:extLst>
      <p:ext uri="{BB962C8B-B14F-4D97-AF65-F5344CB8AC3E}">
        <p14:creationId xmlns:p14="http://schemas.microsoft.com/office/powerpoint/2010/main" val="240532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Regression </a:t>
            </a:r>
          </a:p>
        </p:txBody>
      </p:sp>
    </p:spTree>
    <p:extLst>
      <p:ext uri="{BB962C8B-B14F-4D97-AF65-F5344CB8AC3E}">
        <p14:creationId xmlns:p14="http://schemas.microsoft.com/office/powerpoint/2010/main" val="336497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271741" y="291171"/>
            <a:ext cx="5017389" cy="542925"/>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1209579" y="928689"/>
            <a:ext cx="9141714" cy="5577269"/>
          </a:xfrm>
          <a:ln>
            <a:solidFill>
              <a:schemeClr val="tx1"/>
            </a:solidFill>
          </a:ln>
        </p:spPr>
        <p:txBody>
          <a:bodyPr>
            <a:noAutofit/>
          </a:bodyPr>
          <a:lstStyle/>
          <a:p>
            <a:r>
              <a:rPr lang="en-US" sz="1400" b="1" dirty="0"/>
              <a:t>Generalized Capstone Timeline:</a:t>
            </a:r>
          </a:p>
          <a:p>
            <a:r>
              <a:rPr lang="en-US" sz="1400" dirty="0"/>
              <a:t>Motivation</a:t>
            </a:r>
          </a:p>
          <a:p>
            <a:pPr fontAlgn="base"/>
            <a:r>
              <a:rPr lang="en-US" sz="1400" dirty="0"/>
              <a:t>Dataset Introduction</a:t>
            </a:r>
          </a:p>
          <a:p>
            <a:pPr fontAlgn="base"/>
            <a:r>
              <a:rPr lang="en-US" sz="1400" dirty="0"/>
              <a:t>Exploratory Data Analysis</a:t>
            </a:r>
          </a:p>
          <a:p>
            <a:pPr fontAlgn="base"/>
            <a:r>
              <a:rPr lang="en-US" sz="1400" dirty="0"/>
              <a:t>Feature Correlation</a:t>
            </a:r>
          </a:p>
          <a:p>
            <a:pPr lvl="1" fontAlgn="base"/>
            <a:r>
              <a:rPr lang="en-US" sz="1400" dirty="0"/>
              <a:t>Top Positive and Negative correlated features to Life Expectancy and correlated pairs overall</a:t>
            </a:r>
          </a:p>
          <a:p>
            <a:pPr fontAlgn="base"/>
            <a:r>
              <a:rPr lang="en-US" sz="1400" dirty="0"/>
              <a:t>Regression Methods and Evaluation</a:t>
            </a:r>
          </a:p>
          <a:p>
            <a:pPr lvl="1" fontAlgn="base"/>
            <a:r>
              <a:rPr lang="en-US" sz="1400" dirty="0"/>
              <a:t>Models include: Ridge Regression, Gradient Boosting , Robust (Thiel-</a:t>
            </a:r>
            <a:r>
              <a:rPr lang="en-US" sz="1400" dirty="0" err="1"/>
              <a:t>sen</a:t>
            </a:r>
            <a:r>
              <a:rPr lang="en-US" sz="1400" dirty="0"/>
              <a:t>) Regression</a:t>
            </a:r>
          </a:p>
          <a:p>
            <a:pPr fontAlgn="base"/>
            <a:r>
              <a:rPr lang="en-US" sz="1600" dirty="0"/>
              <a:t>Clustering and Evaluation</a:t>
            </a:r>
          </a:p>
          <a:p>
            <a:pPr lvl="1" fontAlgn="base"/>
            <a:r>
              <a:rPr lang="en-US" sz="1400" dirty="0"/>
              <a:t>K-means, Mean-Shift</a:t>
            </a:r>
          </a:p>
          <a:p>
            <a:pPr fontAlgn="base"/>
            <a:r>
              <a:rPr lang="en-US" sz="1400" dirty="0"/>
              <a:t>Mixed Effect Model Evaluation</a:t>
            </a:r>
          </a:p>
          <a:p>
            <a:pPr lvl="1" fontAlgn="base"/>
            <a:r>
              <a:rPr lang="en-US" sz="1400" dirty="0"/>
              <a:t>Check ICC</a:t>
            </a:r>
          </a:p>
          <a:p>
            <a:pPr lvl="1" fontAlgn="base"/>
            <a:r>
              <a:rPr lang="en-US" sz="1400" dirty="0"/>
              <a:t>Run Random Intercepts,  Random Slopes, Random Intercepts and Slopes Models</a:t>
            </a:r>
          </a:p>
          <a:p>
            <a:pPr lvl="1" fontAlgn="base"/>
            <a:r>
              <a:rPr lang="en-US" sz="1400" dirty="0"/>
              <a:t>Compare best model to Regression Methods </a:t>
            </a:r>
          </a:p>
          <a:p>
            <a:pPr fontAlgn="base"/>
            <a:r>
              <a:rPr lang="en-US" sz="1400" dirty="0"/>
              <a:t>Conclusions</a:t>
            </a:r>
          </a:p>
          <a:p>
            <a:pPr lvl="1" fontAlgn="base"/>
            <a:r>
              <a:rPr lang="en-US" sz="1400" dirty="0"/>
              <a:t>Takeaways and further studies</a:t>
            </a:r>
          </a:p>
        </p:txBody>
      </p:sp>
    </p:spTree>
    <p:extLst>
      <p:ext uri="{BB962C8B-B14F-4D97-AF65-F5344CB8AC3E}">
        <p14:creationId xmlns:p14="http://schemas.microsoft.com/office/powerpoint/2010/main" val="3954789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734373" y="225824"/>
            <a:ext cx="7511626" cy="672722"/>
          </a:xfrm>
        </p:spPr>
        <p:txBody>
          <a:bodyPr>
            <a:normAutofit fontScale="90000"/>
          </a:bodyPr>
          <a:lstStyle/>
          <a:p>
            <a:r>
              <a:rPr lang="en-US" dirty="0"/>
              <a:t>Preparation and regression methods</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379911" y="1148318"/>
            <a:ext cx="4708924" cy="2729999"/>
          </a:xfrm>
          <a:ln>
            <a:solidFill>
              <a:schemeClr val="tx1"/>
            </a:solidFill>
          </a:ln>
        </p:spPr>
        <p:txBody>
          <a:bodyPr>
            <a:normAutofit fontScale="40000" lnSpcReduction="20000"/>
          </a:bodyPr>
          <a:lstStyle/>
          <a:p>
            <a:r>
              <a:rPr lang="en-US" sz="4600" dirty="0"/>
              <a:t>781 Outliers were removed from data and the data was scaled due to varying feature values. </a:t>
            </a:r>
          </a:p>
          <a:p>
            <a:r>
              <a:rPr lang="en-US" sz="4600" dirty="0"/>
              <a:t>Thiel-</a:t>
            </a:r>
            <a:r>
              <a:rPr lang="en-US" sz="4600" dirty="0" err="1"/>
              <a:t>sen</a:t>
            </a:r>
            <a:r>
              <a:rPr lang="en-US" sz="4600" dirty="0"/>
              <a:t> (Robust Regression), Ridge , and Gradient Boosting Regression methods. </a:t>
            </a:r>
          </a:p>
          <a:p>
            <a:r>
              <a:rPr lang="en-US" sz="4600" dirty="0"/>
              <a:t>The data was split into 5 different statuses:  Developed, Developing, 1</a:t>
            </a:r>
            <a:r>
              <a:rPr lang="en-US" sz="4600" baseline="30000" dirty="0"/>
              <a:t>st</a:t>
            </a:r>
            <a:r>
              <a:rPr lang="en-US" sz="4600" dirty="0"/>
              <a:t> World, 2</a:t>
            </a:r>
            <a:r>
              <a:rPr lang="en-US" sz="4600" baseline="30000" dirty="0"/>
              <a:t>nd</a:t>
            </a:r>
            <a:r>
              <a:rPr lang="en-US" sz="4600" dirty="0"/>
              <a:t> World,  3</a:t>
            </a:r>
            <a:r>
              <a:rPr lang="en-US" sz="4600" baseline="30000" dirty="0"/>
              <a:t>rd</a:t>
            </a:r>
            <a:r>
              <a:rPr lang="en-US" sz="4600" dirty="0"/>
              <a:t>  World, a training and test set with all statuses included, and a full data set. </a:t>
            </a:r>
          </a:p>
          <a:p>
            <a:r>
              <a:rPr lang="en-US" sz="4600" dirty="0"/>
              <a:t>Training data was from 2000- 2011, Testing after 2011 to 2015.</a:t>
            </a:r>
          </a:p>
        </p:txBody>
      </p:sp>
      <p:pic>
        <p:nvPicPr>
          <p:cNvPr id="5" name="Picture 4">
            <a:extLst>
              <a:ext uri="{FF2B5EF4-FFF2-40B4-BE49-F238E27FC236}">
                <a16:creationId xmlns:a16="http://schemas.microsoft.com/office/drawing/2014/main" id="{436D71CE-5270-4B40-84B9-F0958D4AADB8}"/>
              </a:ext>
            </a:extLst>
          </p:cNvPr>
          <p:cNvPicPr>
            <a:picLocks noChangeAspect="1"/>
          </p:cNvPicPr>
          <p:nvPr/>
        </p:nvPicPr>
        <p:blipFill>
          <a:blip r:embed="rId3"/>
          <a:stretch>
            <a:fillRect/>
          </a:stretch>
        </p:blipFill>
        <p:spPr>
          <a:xfrm>
            <a:off x="5945867" y="1148317"/>
            <a:ext cx="5468020" cy="4572000"/>
          </a:xfrm>
          <a:prstGeom prst="rect">
            <a:avLst/>
          </a:prstGeom>
        </p:spPr>
      </p:pic>
      <p:cxnSp>
        <p:nvCxnSpPr>
          <p:cNvPr id="6" name="Straight Connector 5">
            <a:extLst>
              <a:ext uri="{FF2B5EF4-FFF2-40B4-BE49-F238E27FC236}">
                <a16:creationId xmlns:a16="http://schemas.microsoft.com/office/drawing/2014/main" id="{B09DD43D-9513-AC4E-B8EE-BD3C0751E1BD}"/>
              </a:ext>
            </a:extLst>
          </p:cNvPr>
          <p:cNvCxnSpPr/>
          <p:nvPr/>
        </p:nvCxnSpPr>
        <p:spPr>
          <a:xfrm flipV="1">
            <a:off x="9322676" y="1321497"/>
            <a:ext cx="0" cy="4035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9D0C18-7D13-FD4E-993B-DA101EB8800E}"/>
              </a:ext>
            </a:extLst>
          </p:cNvPr>
          <p:cNvSpPr txBox="1"/>
          <p:nvPr/>
        </p:nvSpPr>
        <p:spPr>
          <a:xfrm>
            <a:off x="9501351" y="4831953"/>
            <a:ext cx="893379" cy="369332"/>
          </a:xfrm>
          <a:prstGeom prst="rect">
            <a:avLst/>
          </a:prstGeom>
          <a:noFill/>
          <a:ln>
            <a:solidFill>
              <a:schemeClr val="tx1"/>
            </a:solidFill>
          </a:ln>
        </p:spPr>
        <p:txBody>
          <a:bodyPr wrap="square" rtlCol="0">
            <a:spAutoFit/>
          </a:bodyPr>
          <a:lstStyle/>
          <a:p>
            <a:r>
              <a:rPr lang="en-US" dirty="0"/>
              <a:t>Testing</a:t>
            </a:r>
          </a:p>
        </p:txBody>
      </p:sp>
      <p:sp>
        <p:nvSpPr>
          <p:cNvPr id="8" name="TextBox 7">
            <a:extLst>
              <a:ext uri="{FF2B5EF4-FFF2-40B4-BE49-F238E27FC236}">
                <a16:creationId xmlns:a16="http://schemas.microsoft.com/office/drawing/2014/main" id="{1EEA1D7B-F47A-8145-962F-64F2FC8C4688}"/>
              </a:ext>
            </a:extLst>
          </p:cNvPr>
          <p:cNvSpPr txBox="1"/>
          <p:nvPr/>
        </p:nvSpPr>
        <p:spPr>
          <a:xfrm>
            <a:off x="7722256" y="4831953"/>
            <a:ext cx="948778" cy="369332"/>
          </a:xfrm>
          <a:prstGeom prst="rect">
            <a:avLst/>
          </a:prstGeom>
          <a:noFill/>
          <a:ln>
            <a:solidFill>
              <a:schemeClr val="tx1"/>
            </a:solidFill>
          </a:ln>
        </p:spPr>
        <p:txBody>
          <a:bodyPr wrap="square" rtlCol="0">
            <a:spAutoFit/>
          </a:bodyPr>
          <a:lstStyle/>
          <a:p>
            <a:r>
              <a:rPr lang="en-US" dirty="0"/>
              <a:t>Training</a:t>
            </a:r>
          </a:p>
        </p:txBody>
      </p:sp>
      <p:graphicFrame>
        <p:nvGraphicFramePr>
          <p:cNvPr id="10" name="Table 9">
            <a:extLst>
              <a:ext uri="{FF2B5EF4-FFF2-40B4-BE49-F238E27FC236}">
                <a16:creationId xmlns:a16="http://schemas.microsoft.com/office/drawing/2014/main" id="{4C07FE1C-7853-8F49-BFF0-9074E79D4A55}"/>
              </a:ext>
            </a:extLst>
          </p:cNvPr>
          <p:cNvGraphicFramePr>
            <a:graphicFrameLocks noGrp="1"/>
          </p:cNvGraphicFramePr>
          <p:nvPr>
            <p:extLst>
              <p:ext uri="{D42A27DB-BD31-4B8C-83A1-F6EECF244321}">
                <p14:modId xmlns:p14="http://schemas.microsoft.com/office/powerpoint/2010/main" val="3593750839"/>
              </p:ext>
            </p:extLst>
          </p:nvPr>
        </p:nvGraphicFramePr>
        <p:xfrm>
          <a:off x="696980" y="4382073"/>
          <a:ext cx="4127268" cy="2081787"/>
        </p:xfrm>
        <a:graphic>
          <a:graphicData uri="http://schemas.openxmlformats.org/drawingml/2006/table">
            <a:tbl>
              <a:tblPr>
                <a:tableStyleId>{5C22544A-7EE6-4342-B048-85BDC9FD1C3A}</a:tableStyleId>
              </a:tblPr>
              <a:tblGrid>
                <a:gridCol w="2063634">
                  <a:extLst>
                    <a:ext uri="{9D8B030D-6E8A-4147-A177-3AD203B41FA5}">
                      <a16:colId xmlns:a16="http://schemas.microsoft.com/office/drawing/2014/main" val="524745026"/>
                    </a:ext>
                  </a:extLst>
                </a:gridCol>
                <a:gridCol w="2063634">
                  <a:extLst>
                    <a:ext uri="{9D8B030D-6E8A-4147-A177-3AD203B41FA5}">
                      <a16:colId xmlns:a16="http://schemas.microsoft.com/office/drawing/2014/main" val="1911025279"/>
                    </a:ext>
                  </a:extLst>
                </a:gridCol>
              </a:tblGrid>
              <a:tr h="261963">
                <a:tc>
                  <a:txBody>
                    <a:bodyPr/>
                    <a:lstStyle/>
                    <a:p>
                      <a:pPr algn="ctr" fontAlgn="b"/>
                      <a:r>
                        <a:rPr lang="en-US" sz="1200" u="none" strike="noStrike" dirty="0">
                          <a:effectLst/>
                        </a:rPr>
                        <a:t>count</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2157</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20242449"/>
                  </a:ext>
                </a:extLst>
              </a:tr>
              <a:tr h="261963">
                <a:tc>
                  <a:txBody>
                    <a:bodyPr/>
                    <a:lstStyle/>
                    <a:p>
                      <a:pPr algn="ctr"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a:effectLst/>
                        </a:rPr>
                        <a:t>70.663418</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51449362"/>
                  </a:ext>
                </a:extLst>
              </a:tr>
              <a:tr h="261963">
                <a:tc>
                  <a:txBody>
                    <a:bodyPr/>
                    <a:lstStyle/>
                    <a:p>
                      <a:pPr algn="ctr" fontAlgn="b"/>
                      <a:r>
                        <a:rPr lang="en-US" sz="1200" u="none" strike="noStrike" dirty="0" err="1">
                          <a:effectLst/>
                        </a:rPr>
                        <a:t>std</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8.447265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68299561"/>
                  </a:ext>
                </a:extLst>
              </a:tr>
              <a:tr h="261963">
                <a:tc>
                  <a:txBody>
                    <a:bodyPr/>
                    <a:lstStyle/>
                    <a:p>
                      <a:pPr algn="ctr" fontAlgn="b"/>
                      <a:r>
                        <a:rPr lang="en-US" sz="1200" u="none" strike="noStrike" dirty="0">
                          <a:effectLst/>
                        </a:rPr>
                        <a:t>min</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41</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1666728"/>
                  </a:ext>
                </a:extLst>
              </a:tr>
              <a:tr h="261963">
                <a:tc>
                  <a:txBody>
                    <a:bodyPr/>
                    <a:lstStyle/>
                    <a:p>
                      <a:pPr algn="ctr" fontAlgn="b"/>
                      <a:r>
                        <a:rPr lang="en-US" sz="1200" u="none" strike="noStrike" dirty="0">
                          <a:effectLst/>
                        </a:rPr>
                        <a:t>25%</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65.9</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2564738"/>
                  </a:ext>
                </a:extLst>
              </a:tr>
              <a:tr h="248046">
                <a:tc>
                  <a:txBody>
                    <a:bodyPr/>
                    <a:lstStyle/>
                    <a:p>
                      <a:pPr algn="ctr" fontAlgn="b"/>
                      <a:r>
                        <a:rPr lang="en-US" sz="1200" u="none" strike="noStrike" dirty="0">
                          <a:effectLst/>
                        </a:rPr>
                        <a:t>50%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72.9</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4634852"/>
                  </a:ext>
                </a:extLst>
              </a:tr>
              <a:tr h="261963">
                <a:tc>
                  <a:txBody>
                    <a:bodyPr/>
                    <a:lstStyle/>
                    <a:p>
                      <a:pPr algn="ctr" fontAlgn="b"/>
                      <a:r>
                        <a:rPr lang="en-US" sz="1200" u="none" strike="noStrike" dirty="0">
                          <a:effectLst/>
                        </a:rPr>
                        <a:t>75%</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76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9121397"/>
                  </a:ext>
                </a:extLst>
              </a:tr>
              <a:tr h="261963">
                <a:tc>
                  <a:txBody>
                    <a:bodyPr/>
                    <a:lstStyle/>
                    <a:p>
                      <a:pPr algn="ctr" fontAlgn="b"/>
                      <a:r>
                        <a:rPr lang="en-US" sz="1200" u="none" strike="noStrike" dirty="0">
                          <a:effectLst/>
                        </a:rPr>
                        <a:t>max</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89</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25108188"/>
                  </a:ext>
                </a:extLst>
              </a:tr>
            </a:tbl>
          </a:graphicData>
        </a:graphic>
      </p:graphicFrame>
    </p:spTree>
    <p:extLst>
      <p:ext uri="{BB962C8B-B14F-4D97-AF65-F5344CB8AC3E}">
        <p14:creationId xmlns:p14="http://schemas.microsoft.com/office/powerpoint/2010/main" val="68703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1254644" y="406166"/>
            <a:ext cx="9526772" cy="572031"/>
          </a:xfrm>
        </p:spPr>
        <p:txBody>
          <a:bodyPr>
            <a:normAutofit fontScale="90000"/>
          </a:bodyPr>
          <a:lstStyle/>
          <a:p>
            <a:r>
              <a:rPr lang="en-US" dirty="0"/>
              <a:t>Compiled mean results by method and status</a:t>
            </a:r>
          </a:p>
        </p:txBody>
      </p:sp>
      <p:graphicFrame>
        <p:nvGraphicFramePr>
          <p:cNvPr id="4" name="Table 3">
            <a:extLst>
              <a:ext uri="{FF2B5EF4-FFF2-40B4-BE49-F238E27FC236}">
                <a16:creationId xmlns:a16="http://schemas.microsoft.com/office/drawing/2014/main" id="{199ED94D-9337-3441-BF1F-7EEC08AB492E}"/>
              </a:ext>
            </a:extLst>
          </p:cNvPr>
          <p:cNvGraphicFramePr>
            <a:graphicFrameLocks noGrp="1"/>
          </p:cNvGraphicFramePr>
          <p:nvPr>
            <p:extLst>
              <p:ext uri="{D42A27DB-BD31-4B8C-83A1-F6EECF244321}">
                <p14:modId xmlns:p14="http://schemas.microsoft.com/office/powerpoint/2010/main" val="1794043408"/>
              </p:ext>
            </p:extLst>
          </p:nvPr>
        </p:nvGraphicFramePr>
        <p:xfrm>
          <a:off x="1658681" y="1190847"/>
          <a:ext cx="8718697" cy="5076340"/>
        </p:xfrm>
        <a:graphic>
          <a:graphicData uri="http://schemas.openxmlformats.org/drawingml/2006/table">
            <a:tbl>
              <a:tblPr>
                <a:tableStyleId>{5C22544A-7EE6-4342-B048-85BDC9FD1C3A}</a:tableStyleId>
              </a:tblPr>
              <a:tblGrid>
                <a:gridCol w="790132">
                  <a:extLst>
                    <a:ext uri="{9D8B030D-6E8A-4147-A177-3AD203B41FA5}">
                      <a16:colId xmlns:a16="http://schemas.microsoft.com/office/drawing/2014/main" val="1268824082"/>
                    </a:ext>
                  </a:extLst>
                </a:gridCol>
                <a:gridCol w="1162492">
                  <a:extLst>
                    <a:ext uri="{9D8B030D-6E8A-4147-A177-3AD203B41FA5}">
                      <a16:colId xmlns:a16="http://schemas.microsoft.com/office/drawing/2014/main" val="921761307"/>
                    </a:ext>
                  </a:extLst>
                </a:gridCol>
                <a:gridCol w="1235149">
                  <a:extLst>
                    <a:ext uri="{9D8B030D-6E8A-4147-A177-3AD203B41FA5}">
                      <a16:colId xmlns:a16="http://schemas.microsoft.com/office/drawing/2014/main" val="2394056058"/>
                    </a:ext>
                  </a:extLst>
                </a:gridCol>
                <a:gridCol w="790132">
                  <a:extLst>
                    <a:ext uri="{9D8B030D-6E8A-4147-A177-3AD203B41FA5}">
                      <a16:colId xmlns:a16="http://schemas.microsoft.com/office/drawing/2014/main" val="3811360372"/>
                    </a:ext>
                  </a:extLst>
                </a:gridCol>
                <a:gridCol w="790132">
                  <a:extLst>
                    <a:ext uri="{9D8B030D-6E8A-4147-A177-3AD203B41FA5}">
                      <a16:colId xmlns:a16="http://schemas.microsoft.com/office/drawing/2014/main" val="3919109802"/>
                    </a:ext>
                  </a:extLst>
                </a:gridCol>
                <a:gridCol w="790132">
                  <a:extLst>
                    <a:ext uri="{9D8B030D-6E8A-4147-A177-3AD203B41FA5}">
                      <a16:colId xmlns:a16="http://schemas.microsoft.com/office/drawing/2014/main" val="2953368362"/>
                    </a:ext>
                  </a:extLst>
                </a:gridCol>
                <a:gridCol w="790132">
                  <a:extLst>
                    <a:ext uri="{9D8B030D-6E8A-4147-A177-3AD203B41FA5}">
                      <a16:colId xmlns:a16="http://schemas.microsoft.com/office/drawing/2014/main" val="1948959494"/>
                    </a:ext>
                  </a:extLst>
                </a:gridCol>
                <a:gridCol w="790132">
                  <a:extLst>
                    <a:ext uri="{9D8B030D-6E8A-4147-A177-3AD203B41FA5}">
                      <a16:colId xmlns:a16="http://schemas.microsoft.com/office/drawing/2014/main" val="4031428930"/>
                    </a:ext>
                  </a:extLst>
                </a:gridCol>
                <a:gridCol w="790132">
                  <a:extLst>
                    <a:ext uri="{9D8B030D-6E8A-4147-A177-3AD203B41FA5}">
                      <a16:colId xmlns:a16="http://schemas.microsoft.com/office/drawing/2014/main" val="283832351"/>
                    </a:ext>
                  </a:extLst>
                </a:gridCol>
                <a:gridCol w="790132">
                  <a:extLst>
                    <a:ext uri="{9D8B030D-6E8A-4147-A177-3AD203B41FA5}">
                      <a16:colId xmlns:a16="http://schemas.microsoft.com/office/drawing/2014/main" val="3415615822"/>
                    </a:ext>
                  </a:extLst>
                </a:gridCol>
              </a:tblGrid>
              <a:tr h="239332">
                <a:tc>
                  <a:txBody>
                    <a:bodyPr/>
                    <a:lstStyle/>
                    <a:p>
                      <a:pPr algn="ctr" fontAlgn="ctr"/>
                      <a:r>
                        <a:rPr lang="en-US" sz="700" u="none" strike="noStrike">
                          <a:effectLst/>
                        </a:rPr>
                        <a:t>Status</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Method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Datapoint Count</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RMSE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R</a:t>
                      </a:r>
                      <a:r>
                        <a:rPr lang="en-US" sz="700" u="none" strike="noStrike" baseline="30000">
                          <a:effectLst/>
                        </a:rPr>
                        <a:t>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Min</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Max</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Average LE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Std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LE Var</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971067580"/>
                  </a:ext>
                </a:extLst>
              </a:tr>
              <a:tr h="201542">
                <a:tc rowSpan="3">
                  <a:txBody>
                    <a:bodyPr/>
                    <a:lstStyle/>
                    <a:p>
                      <a:pPr algn="ctr" fontAlgn="ctr"/>
                      <a:r>
                        <a:rPr lang="en-US" sz="700" u="none" strike="noStrike">
                          <a:effectLst/>
                        </a:rPr>
                        <a:t>1st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3024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0.4355</a:t>
                      </a:r>
                      <a:endParaRPr lang="en-US" sz="700" b="0" i="0" u="none" strike="noStrike" dirty="0">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0.96835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88.6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2.278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5.188</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989275878"/>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3024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2.069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0.32315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76.55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1.331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1.7725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24324494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2688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5.2755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-4.6652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27.35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35.4245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382749822"/>
                  </a:ext>
                </a:extLst>
              </a:tr>
              <a:tr h="201542">
                <a:tc rowSpan="3">
                  <a:txBody>
                    <a:bodyPr/>
                    <a:lstStyle/>
                    <a:p>
                      <a:pPr algn="ctr" fontAlgn="ctr"/>
                      <a:r>
                        <a:rPr lang="en-US" sz="700" u="none" strike="noStrike">
                          <a:effectLst/>
                        </a:rPr>
                        <a:t>2nd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12537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0.939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0.9543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77.65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4.271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18.3215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346514638"/>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12537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2.352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0.7287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3.838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14.8085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9968481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11144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0.69085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17.9445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19701421"/>
                  </a:ext>
                </a:extLst>
              </a:tr>
              <a:tr h="201542">
                <a:tc rowSpan="3">
                  <a:txBody>
                    <a:bodyPr/>
                    <a:lstStyle/>
                    <a:p>
                      <a:pPr algn="ctr" fontAlgn="ctr"/>
                      <a:r>
                        <a:rPr lang="en-US" sz="700" u="none" strike="noStrike">
                          <a:effectLst/>
                        </a:rPr>
                        <a:t>3rd World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0.2615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0.99425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44.75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3.4695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12.4105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170504749"/>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2556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2.644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0.4552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59.95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2.159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4.8855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499872651"/>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2.7825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0.39155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6.561</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947843558"/>
                  </a:ext>
                </a:extLst>
              </a:tr>
              <a:tr h="201542">
                <a:tc rowSpan="3">
                  <a:txBody>
                    <a:bodyPr/>
                    <a:lstStyle/>
                    <a:p>
                      <a:pPr algn="ctr" fontAlgn="ctr"/>
                      <a:r>
                        <a:rPr lang="en-US" sz="700" u="none" strike="noStrike">
                          <a:effectLst/>
                        </a:rPr>
                        <a:t>Developed</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0.4155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0.98635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3.781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14.304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047420884"/>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2.181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0.69095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3.159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9.985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39026401"/>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2.3095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0.65295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3.2115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10.303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68962360"/>
                  </a:ext>
                </a:extLst>
              </a:tr>
              <a:tr h="201542">
                <a:tc rowSpan="3">
                  <a:txBody>
                    <a:bodyPr/>
                    <a:lstStyle/>
                    <a:p>
                      <a:pPr algn="ctr" fontAlgn="ctr"/>
                      <a:r>
                        <a:rPr lang="en-US" sz="700" u="none" strike="noStrike">
                          <a:effectLst/>
                        </a:rPr>
                        <a:t>Developing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14670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1.1905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0.9772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45.7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85.65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7.655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58.739</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01279846"/>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14670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0.84375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46.35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69.05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7.186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51.8135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848894104"/>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13040</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3.232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0.83095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44.7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69.25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7.432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55.3355</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946800250"/>
                  </a:ext>
                </a:extLst>
              </a:tr>
              <a:tr h="201542">
                <a:tc rowSpan="3">
                  <a:txBody>
                    <a:bodyPr/>
                    <a:lstStyle/>
                    <a:p>
                      <a:pPr algn="ctr" fontAlgn="ctr"/>
                      <a:r>
                        <a:rPr lang="en-US" sz="700" u="none" strike="noStrike">
                          <a:effectLst/>
                        </a:rPr>
                        <a:t>Full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Gradient Boosting</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38826</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1.688</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0.9601</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a:effectLst/>
                        </a:rPr>
                        <a:t>42</a:t>
                      </a:r>
                      <a:endParaRPr lang="en-US" sz="700" b="0" i="0" u="none" strike="noStrike">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85</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a:effectLst/>
                        </a:rPr>
                        <a:t>70.7</a:t>
                      </a:r>
                      <a:endParaRPr lang="en-US" sz="700" b="0" i="0" u="none" strike="noStrike">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8.147</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tc>
                  <a:txBody>
                    <a:bodyPr/>
                    <a:lstStyle/>
                    <a:p>
                      <a:pPr algn="ctr" fontAlgn="ctr"/>
                      <a:r>
                        <a:rPr lang="en-US" sz="700" u="none" strike="noStrike" dirty="0">
                          <a:effectLst/>
                        </a:rPr>
                        <a:t>66.366</a:t>
                      </a:r>
                      <a:endParaRPr lang="en-US" sz="700" b="0" i="0" u="none" strike="noStrike" dirty="0">
                        <a:solidFill>
                          <a:srgbClr val="000000"/>
                        </a:solidFill>
                        <a:effectLst/>
                        <a:latin typeface="Calibri" panose="020F0502020204030204" pitchFamily="34" charset="0"/>
                      </a:endParaRPr>
                    </a:p>
                  </a:txBody>
                  <a:tcPr marL="5773" marR="5773" marT="5773" marB="0" anchor="ctr">
                    <a:solidFill>
                      <a:srgbClr val="FFFF00"/>
                    </a:solidFill>
                  </a:tcPr>
                </a:tc>
                <a:extLst>
                  <a:ext uri="{0D108BD9-81ED-4DB2-BD59-A6C34878D82A}">
                    <a16:rowId xmlns:a16="http://schemas.microsoft.com/office/drawing/2014/main" val="2478734194"/>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38826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0.8685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70.7</a:t>
                      </a:r>
                      <a:endParaRPr lang="en-US" sz="700" b="0" i="0" u="none" strike="noStrike" dirty="0">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7.846</a:t>
                      </a:r>
                      <a:endParaRPr lang="en-US" sz="700" b="0" i="0" u="none" strike="noStrike" dirty="0">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61.553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457834960"/>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34512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3.191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0.8572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7.791</a:t>
                      </a:r>
                      <a:endParaRPr lang="en-US" sz="700" b="0" i="0" u="none" strike="noStrike" dirty="0">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60.694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742041252"/>
                  </a:ext>
                </a:extLst>
              </a:tr>
              <a:tr h="201542">
                <a:tc rowSpan="3">
                  <a:txBody>
                    <a:bodyPr/>
                    <a:lstStyle/>
                    <a:p>
                      <a:pPr algn="ctr" fontAlgn="ctr"/>
                      <a:r>
                        <a:rPr lang="en-US" sz="700" u="none" strike="noStrike">
                          <a:effectLst/>
                        </a:rPr>
                        <a:t>Full Testing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10908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1.207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0.9775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48.8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7.819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61.143</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202985231"/>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10908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3.068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0.8549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49.4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84.5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7.391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54.621</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878065812"/>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9696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3.272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0.835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47.3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87.5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71.9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7.798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60.806</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2568781880"/>
                  </a:ext>
                </a:extLst>
              </a:tr>
              <a:tr h="201542">
                <a:tc rowSpan="3">
                  <a:txBody>
                    <a:bodyPr/>
                    <a:lstStyle/>
                    <a:p>
                      <a:pPr algn="ctr" fontAlgn="ctr"/>
                      <a:r>
                        <a:rPr lang="en-US" sz="700" u="none" strike="noStrike">
                          <a:effectLst/>
                        </a:rPr>
                        <a:t>Full Training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Gradient Boosting</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25326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1.533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0.9679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86.1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8.287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68.668</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567884952"/>
                  </a:ext>
                </a:extLst>
              </a:tr>
              <a:tr h="201542">
                <a:tc vMerge="1">
                  <a:txBody>
                    <a:bodyPr/>
                    <a:lstStyle/>
                    <a:p>
                      <a:endParaRPr lang="en-US"/>
                    </a:p>
                  </a:txBody>
                  <a:tcPr/>
                </a:tc>
                <a:tc>
                  <a:txBody>
                    <a:bodyPr/>
                    <a:lstStyle/>
                    <a:p>
                      <a:pPr algn="ctr" fontAlgn="ctr"/>
                      <a:r>
                        <a:rPr lang="en-US" sz="700" u="none" strike="noStrike">
                          <a:effectLst/>
                        </a:rPr>
                        <a:t>Ridge</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25326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3.049</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0.8731</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42.7</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83.4</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7.963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63.404</a:t>
                      </a:r>
                      <a:endParaRPr lang="en-US" sz="700" b="0" i="0" u="none" strike="noStrike">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1417252458"/>
                  </a:ext>
                </a:extLst>
              </a:tr>
              <a:tr h="201542">
                <a:tc vMerge="1">
                  <a:txBody>
                    <a:bodyPr/>
                    <a:lstStyle/>
                    <a:p>
                      <a:endParaRPr lang="en-US"/>
                    </a:p>
                  </a:txBody>
                  <a:tcPr/>
                </a:tc>
                <a:tc>
                  <a:txBody>
                    <a:bodyPr/>
                    <a:lstStyle/>
                    <a:p>
                      <a:pPr algn="ctr" fontAlgn="ctr"/>
                      <a:r>
                        <a:rPr lang="en-US" sz="700" u="none" strike="noStrike">
                          <a:effectLst/>
                        </a:rPr>
                        <a:t>Thiel</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22512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3.18</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0.862</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41.5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83.6</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70.3</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a:effectLst/>
                        </a:rPr>
                        <a:t>7.915</a:t>
                      </a:r>
                      <a:endParaRPr lang="en-US" sz="700" b="0" i="0" u="none" strike="noStrike">
                        <a:solidFill>
                          <a:srgbClr val="000000"/>
                        </a:solidFill>
                        <a:effectLst/>
                        <a:latin typeface="Calibri" panose="020F0502020204030204" pitchFamily="34" charset="0"/>
                      </a:endParaRPr>
                    </a:p>
                  </a:txBody>
                  <a:tcPr marL="5773" marR="5773" marT="5773" marB="0" anchor="ctr"/>
                </a:tc>
                <a:tc>
                  <a:txBody>
                    <a:bodyPr/>
                    <a:lstStyle/>
                    <a:p>
                      <a:pPr algn="ctr" fontAlgn="ctr"/>
                      <a:r>
                        <a:rPr lang="en-US" sz="700" u="none" strike="noStrike" dirty="0">
                          <a:effectLst/>
                        </a:rPr>
                        <a:t>62.651</a:t>
                      </a:r>
                      <a:endParaRPr lang="en-US" sz="700" b="0" i="0" u="none" strike="noStrike" dirty="0">
                        <a:solidFill>
                          <a:srgbClr val="000000"/>
                        </a:solidFill>
                        <a:effectLst/>
                        <a:latin typeface="Calibri" panose="020F0502020204030204" pitchFamily="34" charset="0"/>
                      </a:endParaRPr>
                    </a:p>
                  </a:txBody>
                  <a:tcPr marL="5773" marR="5773" marT="5773" marB="0" anchor="ctr"/>
                </a:tc>
                <a:extLst>
                  <a:ext uri="{0D108BD9-81ED-4DB2-BD59-A6C34878D82A}">
                    <a16:rowId xmlns:a16="http://schemas.microsoft.com/office/drawing/2014/main" val="3013475284"/>
                  </a:ext>
                </a:extLst>
              </a:tr>
            </a:tbl>
          </a:graphicData>
        </a:graphic>
      </p:graphicFrame>
    </p:spTree>
    <p:extLst>
      <p:ext uri="{BB962C8B-B14F-4D97-AF65-F5344CB8AC3E}">
        <p14:creationId xmlns:p14="http://schemas.microsoft.com/office/powerpoint/2010/main" val="120102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3530007" y="414206"/>
            <a:ext cx="4912243" cy="536741"/>
          </a:xfrm>
        </p:spPr>
        <p:txBody>
          <a:bodyPr>
            <a:normAutofit fontScale="90000"/>
          </a:bodyPr>
          <a:lstStyle/>
          <a:p>
            <a:r>
              <a:rPr lang="en-US" dirty="0"/>
              <a:t>Thiel and Ridge results</a:t>
            </a:r>
          </a:p>
        </p:txBody>
      </p:sp>
      <p:graphicFrame>
        <p:nvGraphicFramePr>
          <p:cNvPr id="5" name="Table 4">
            <a:extLst>
              <a:ext uri="{FF2B5EF4-FFF2-40B4-BE49-F238E27FC236}">
                <a16:creationId xmlns:a16="http://schemas.microsoft.com/office/drawing/2014/main" id="{B3FAFB34-DDE1-0347-92C8-EEF59B0D56C5}"/>
              </a:ext>
            </a:extLst>
          </p:cNvPr>
          <p:cNvGraphicFramePr>
            <a:graphicFrameLocks noGrp="1"/>
          </p:cNvGraphicFramePr>
          <p:nvPr>
            <p:extLst>
              <p:ext uri="{D42A27DB-BD31-4B8C-83A1-F6EECF244321}">
                <p14:modId xmlns:p14="http://schemas.microsoft.com/office/powerpoint/2010/main" val="2121866976"/>
              </p:ext>
            </p:extLst>
          </p:nvPr>
        </p:nvGraphicFramePr>
        <p:xfrm>
          <a:off x="1903227" y="1321927"/>
          <a:ext cx="7731121" cy="1994280"/>
        </p:xfrm>
        <a:graphic>
          <a:graphicData uri="http://schemas.openxmlformats.org/drawingml/2006/table">
            <a:tbl>
              <a:tblPr>
                <a:tableStyleId>{5C22544A-7EE6-4342-B048-85BDC9FD1C3A}</a:tableStyleId>
              </a:tblPr>
              <a:tblGrid>
                <a:gridCol w="571783">
                  <a:extLst>
                    <a:ext uri="{9D8B030D-6E8A-4147-A177-3AD203B41FA5}">
                      <a16:colId xmlns:a16="http://schemas.microsoft.com/office/drawing/2014/main" val="570379384"/>
                    </a:ext>
                  </a:extLst>
                </a:gridCol>
                <a:gridCol w="841245">
                  <a:extLst>
                    <a:ext uri="{9D8B030D-6E8A-4147-A177-3AD203B41FA5}">
                      <a16:colId xmlns:a16="http://schemas.microsoft.com/office/drawing/2014/main" val="2421226530"/>
                    </a:ext>
                  </a:extLst>
                </a:gridCol>
                <a:gridCol w="928874">
                  <a:extLst>
                    <a:ext uri="{9D8B030D-6E8A-4147-A177-3AD203B41FA5}">
                      <a16:colId xmlns:a16="http://schemas.microsoft.com/office/drawing/2014/main" val="3715086272"/>
                    </a:ext>
                  </a:extLst>
                </a:gridCol>
                <a:gridCol w="604644">
                  <a:extLst>
                    <a:ext uri="{9D8B030D-6E8A-4147-A177-3AD203B41FA5}">
                      <a16:colId xmlns:a16="http://schemas.microsoft.com/office/drawing/2014/main" val="3860999477"/>
                    </a:ext>
                  </a:extLst>
                </a:gridCol>
                <a:gridCol w="782094">
                  <a:extLst>
                    <a:ext uri="{9D8B030D-6E8A-4147-A177-3AD203B41FA5}">
                      <a16:colId xmlns:a16="http://schemas.microsoft.com/office/drawing/2014/main" val="2971339642"/>
                    </a:ext>
                  </a:extLst>
                </a:gridCol>
                <a:gridCol w="571783">
                  <a:extLst>
                    <a:ext uri="{9D8B030D-6E8A-4147-A177-3AD203B41FA5}">
                      <a16:colId xmlns:a16="http://schemas.microsoft.com/office/drawing/2014/main" val="4042052482"/>
                    </a:ext>
                  </a:extLst>
                </a:gridCol>
                <a:gridCol w="571783">
                  <a:extLst>
                    <a:ext uri="{9D8B030D-6E8A-4147-A177-3AD203B41FA5}">
                      <a16:colId xmlns:a16="http://schemas.microsoft.com/office/drawing/2014/main" val="1287886737"/>
                    </a:ext>
                  </a:extLst>
                </a:gridCol>
                <a:gridCol w="571783">
                  <a:extLst>
                    <a:ext uri="{9D8B030D-6E8A-4147-A177-3AD203B41FA5}">
                      <a16:colId xmlns:a16="http://schemas.microsoft.com/office/drawing/2014/main" val="768592772"/>
                    </a:ext>
                  </a:extLst>
                </a:gridCol>
                <a:gridCol w="571783">
                  <a:extLst>
                    <a:ext uri="{9D8B030D-6E8A-4147-A177-3AD203B41FA5}">
                      <a16:colId xmlns:a16="http://schemas.microsoft.com/office/drawing/2014/main" val="717330496"/>
                    </a:ext>
                  </a:extLst>
                </a:gridCol>
                <a:gridCol w="571783">
                  <a:extLst>
                    <a:ext uri="{9D8B030D-6E8A-4147-A177-3AD203B41FA5}">
                      <a16:colId xmlns:a16="http://schemas.microsoft.com/office/drawing/2014/main" val="1345350294"/>
                    </a:ext>
                  </a:extLst>
                </a:gridCol>
                <a:gridCol w="571783">
                  <a:extLst>
                    <a:ext uri="{9D8B030D-6E8A-4147-A177-3AD203B41FA5}">
                      <a16:colId xmlns:a16="http://schemas.microsoft.com/office/drawing/2014/main" val="233277458"/>
                    </a:ext>
                  </a:extLst>
                </a:gridCol>
                <a:gridCol w="571783">
                  <a:extLst>
                    <a:ext uri="{9D8B030D-6E8A-4147-A177-3AD203B41FA5}">
                      <a16:colId xmlns:a16="http://schemas.microsoft.com/office/drawing/2014/main" val="3654644708"/>
                    </a:ext>
                  </a:extLst>
                </a:gridCol>
              </a:tblGrid>
              <a:tr h="166922">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Method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078916951"/>
                  </a:ext>
                </a:extLst>
              </a:tr>
              <a:tr h="140566">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4448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742570201"/>
                  </a:ext>
                </a:extLst>
              </a:tr>
              <a:tr h="140566">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1680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2.439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0.6159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10.006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210618767"/>
                  </a:ext>
                </a:extLst>
              </a:tr>
              <a:tr h="14056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18064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0.8434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7.744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59.969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741006498"/>
                  </a:ext>
                </a:extLst>
              </a:tr>
              <a:tr h="14056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3.192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0.8185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50.702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67713055"/>
                  </a:ext>
                </a:extLst>
              </a:tr>
              <a:tr h="14056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3616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-9.4894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8.252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68.092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276640036"/>
                  </a:ext>
                </a:extLst>
              </a:tr>
              <a:tr h="14056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1760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2.265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0.159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74.8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2.757</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9468088"/>
                  </a:ext>
                </a:extLst>
              </a:tr>
              <a:tr h="14056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15456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0.6533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3.794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14.394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005469020"/>
                  </a:ext>
                </a:extLst>
              </a:tr>
              <a:tr h="14056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0.7284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4.636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21.495</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500690925"/>
                  </a:ext>
                </a:extLst>
              </a:tr>
              <a:tr h="14056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3440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45.3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2.872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800120165"/>
                  </a:ext>
                </a:extLst>
              </a:tr>
              <a:tr h="14056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1104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0.3971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4.873</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178339303"/>
                  </a:ext>
                </a:extLst>
              </a:tr>
              <a:tr h="14056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22512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62.651</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329279893"/>
                  </a:ext>
                </a:extLst>
              </a:tr>
              <a:tr h="14056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9696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47.3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60.806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004135639"/>
                  </a:ext>
                </a:extLst>
              </a:tr>
              <a:tr h="14056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Thiel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34512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60.694</a:t>
                      </a:r>
                      <a:endParaRPr lang="en-US" sz="800" b="0" i="0" u="none" strike="noStrike" dirty="0">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760239371"/>
                  </a:ext>
                </a:extLst>
              </a:tr>
            </a:tbl>
          </a:graphicData>
        </a:graphic>
      </p:graphicFrame>
      <p:graphicFrame>
        <p:nvGraphicFramePr>
          <p:cNvPr id="6" name="Table 5">
            <a:extLst>
              <a:ext uri="{FF2B5EF4-FFF2-40B4-BE49-F238E27FC236}">
                <a16:creationId xmlns:a16="http://schemas.microsoft.com/office/drawing/2014/main" id="{CEBB2AA1-B122-B14E-A67A-04BD3B603784}"/>
              </a:ext>
            </a:extLst>
          </p:cNvPr>
          <p:cNvGraphicFramePr>
            <a:graphicFrameLocks noGrp="1"/>
          </p:cNvGraphicFramePr>
          <p:nvPr>
            <p:extLst>
              <p:ext uri="{D42A27DB-BD31-4B8C-83A1-F6EECF244321}">
                <p14:modId xmlns:p14="http://schemas.microsoft.com/office/powerpoint/2010/main" val="1858665155"/>
              </p:ext>
            </p:extLst>
          </p:nvPr>
        </p:nvGraphicFramePr>
        <p:xfrm>
          <a:off x="1903226" y="3920608"/>
          <a:ext cx="7731121" cy="1994280"/>
        </p:xfrm>
        <a:graphic>
          <a:graphicData uri="http://schemas.openxmlformats.org/drawingml/2006/table">
            <a:tbl>
              <a:tblPr>
                <a:tableStyleId>{5C22544A-7EE6-4342-B048-85BDC9FD1C3A}</a:tableStyleId>
              </a:tblPr>
              <a:tblGrid>
                <a:gridCol w="571783">
                  <a:extLst>
                    <a:ext uri="{9D8B030D-6E8A-4147-A177-3AD203B41FA5}">
                      <a16:colId xmlns:a16="http://schemas.microsoft.com/office/drawing/2014/main" val="433962007"/>
                    </a:ext>
                  </a:extLst>
                </a:gridCol>
                <a:gridCol w="841245">
                  <a:extLst>
                    <a:ext uri="{9D8B030D-6E8A-4147-A177-3AD203B41FA5}">
                      <a16:colId xmlns:a16="http://schemas.microsoft.com/office/drawing/2014/main" val="4020424779"/>
                    </a:ext>
                  </a:extLst>
                </a:gridCol>
                <a:gridCol w="928874">
                  <a:extLst>
                    <a:ext uri="{9D8B030D-6E8A-4147-A177-3AD203B41FA5}">
                      <a16:colId xmlns:a16="http://schemas.microsoft.com/office/drawing/2014/main" val="2387376654"/>
                    </a:ext>
                  </a:extLst>
                </a:gridCol>
                <a:gridCol w="604644">
                  <a:extLst>
                    <a:ext uri="{9D8B030D-6E8A-4147-A177-3AD203B41FA5}">
                      <a16:colId xmlns:a16="http://schemas.microsoft.com/office/drawing/2014/main" val="4169979943"/>
                    </a:ext>
                  </a:extLst>
                </a:gridCol>
                <a:gridCol w="782094">
                  <a:extLst>
                    <a:ext uri="{9D8B030D-6E8A-4147-A177-3AD203B41FA5}">
                      <a16:colId xmlns:a16="http://schemas.microsoft.com/office/drawing/2014/main" val="280205355"/>
                    </a:ext>
                  </a:extLst>
                </a:gridCol>
                <a:gridCol w="571783">
                  <a:extLst>
                    <a:ext uri="{9D8B030D-6E8A-4147-A177-3AD203B41FA5}">
                      <a16:colId xmlns:a16="http://schemas.microsoft.com/office/drawing/2014/main" val="513413108"/>
                    </a:ext>
                  </a:extLst>
                </a:gridCol>
                <a:gridCol w="571783">
                  <a:extLst>
                    <a:ext uri="{9D8B030D-6E8A-4147-A177-3AD203B41FA5}">
                      <a16:colId xmlns:a16="http://schemas.microsoft.com/office/drawing/2014/main" val="3690354532"/>
                    </a:ext>
                  </a:extLst>
                </a:gridCol>
                <a:gridCol w="571783">
                  <a:extLst>
                    <a:ext uri="{9D8B030D-6E8A-4147-A177-3AD203B41FA5}">
                      <a16:colId xmlns:a16="http://schemas.microsoft.com/office/drawing/2014/main" val="564893885"/>
                    </a:ext>
                  </a:extLst>
                </a:gridCol>
                <a:gridCol w="571783">
                  <a:extLst>
                    <a:ext uri="{9D8B030D-6E8A-4147-A177-3AD203B41FA5}">
                      <a16:colId xmlns:a16="http://schemas.microsoft.com/office/drawing/2014/main" val="131617020"/>
                    </a:ext>
                  </a:extLst>
                </a:gridCol>
                <a:gridCol w="571783">
                  <a:extLst>
                    <a:ext uri="{9D8B030D-6E8A-4147-A177-3AD203B41FA5}">
                      <a16:colId xmlns:a16="http://schemas.microsoft.com/office/drawing/2014/main" val="2788551376"/>
                    </a:ext>
                  </a:extLst>
                </a:gridCol>
                <a:gridCol w="571783">
                  <a:extLst>
                    <a:ext uri="{9D8B030D-6E8A-4147-A177-3AD203B41FA5}">
                      <a16:colId xmlns:a16="http://schemas.microsoft.com/office/drawing/2014/main" val="1926905506"/>
                    </a:ext>
                  </a:extLst>
                </a:gridCol>
                <a:gridCol w="571783">
                  <a:extLst>
                    <a:ext uri="{9D8B030D-6E8A-4147-A177-3AD203B41FA5}">
                      <a16:colId xmlns:a16="http://schemas.microsoft.com/office/drawing/2014/main" val="3297141902"/>
                    </a:ext>
                  </a:extLst>
                </a:gridCol>
              </a:tblGrid>
              <a:tr h="166922">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Method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590454948"/>
                  </a:ext>
                </a:extLst>
              </a:tr>
              <a:tr h="140566">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5004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0.7044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10.416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502645201"/>
                  </a:ext>
                </a:extLst>
              </a:tr>
              <a:tr h="140566">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1890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0.6775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9.554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270217638"/>
                  </a:ext>
                </a:extLst>
              </a:tr>
              <a:tr h="14056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20322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3.137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0.8561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57.849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985686556"/>
                  </a:ext>
                </a:extLst>
              </a:tr>
              <a:tr h="14056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9018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3.077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0.8314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6.766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45.778</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4163746233"/>
                  </a:ext>
                </a:extLst>
              </a:tr>
              <a:tr h="14056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4068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2.155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0.2909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1.696</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060031608"/>
                  </a:ext>
                </a:extLst>
              </a:tr>
              <a:tr h="14056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1.983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0.3554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85.9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1.36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1.849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675613546"/>
                  </a:ext>
                </a:extLst>
              </a:tr>
              <a:tr h="14056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17388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2.422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0.6872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3.554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12.628</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499837247"/>
                  </a:ext>
                </a:extLst>
              </a:tr>
              <a:tr h="14056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2nd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7686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2.282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0.7702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4.122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16.989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392458877"/>
                  </a:ext>
                </a:extLst>
              </a:tr>
              <a:tr h="14056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3870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3.219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0.4225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2.632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6.929</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1318079651"/>
                  </a:ext>
                </a:extLst>
              </a:tr>
              <a:tr h="14056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1242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2.069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0.4879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59.9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56.5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1.686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2.842</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15342924"/>
                  </a:ext>
                </a:extLst>
              </a:tr>
              <a:tr h="14056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25326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0.8731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7.963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63.404</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3071725709"/>
                  </a:ext>
                </a:extLst>
              </a:tr>
              <a:tr h="14056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10908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3.068</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0.8549</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49.4</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71.7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7.391</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54.621</a:t>
                      </a:r>
                      <a:endParaRPr lang="en-US" sz="800" b="0" i="0" u="none" strike="noStrike">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2819796169"/>
                  </a:ext>
                </a:extLst>
              </a:tr>
              <a:tr h="14056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Ridge</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X</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38826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3.062</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0.8685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42.3</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a:effectLst/>
                        </a:rPr>
                        <a:t>7.846</a:t>
                      </a:r>
                      <a:endParaRPr lang="en-US" sz="800" b="0" i="0" u="none" strike="noStrike">
                        <a:solidFill>
                          <a:srgbClr val="000000"/>
                        </a:solidFill>
                        <a:effectLst/>
                        <a:latin typeface="Calibri" panose="020F0502020204030204" pitchFamily="34" charset="0"/>
                      </a:endParaRPr>
                    </a:p>
                  </a:txBody>
                  <a:tcPr marL="6589" marR="6589" marT="6589" marB="0" anchor="b"/>
                </a:tc>
                <a:tc>
                  <a:txBody>
                    <a:bodyPr/>
                    <a:lstStyle/>
                    <a:p>
                      <a:pPr algn="ctr" fontAlgn="b"/>
                      <a:r>
                        <a:rPr lang="en-US" sz="800" u="none" strike="noStrike" dirty="0">
                          <a:effectLst/>
                        </a:rPr>
                        <a:t>61.553</a:t>
                      </a:r>
                      <a:endParaRPr lang="en-US" sz="800" b="0" i="0" u="none" strike="noStrike" dirty="0">
                        <a:solidFill>
                          <a:srgbClr val="000000"/>
                        </a:solidFill>
                        <a:effectLst/>
                        <a:latin typeface="Calibri" panose="020F0502020204030204" pitchFamily="34" charset="0"/>
                      </a:endParaRPr>
                    </a:p>
                  </a:txBody>
                  <a:tcPr marL="6589" marR="6589" marT="6589" marB="0" anchor="b"/>
                </a:tc>
                <a:extLst>
                  <a:ext uri="{0D108BD9-81ED-4DB2-BD59-A6C34878D82A}">
                    <a16:rowId xmlns:a16="http://schemas.microsoft.com/office/drawing/2014/main" val="943680992"/>
                  </a:ext>
                </a:extLst>
              </a:tr>
            </a:tbl>
          </a:graphicData>
        </a:graphic>
      </p:graphicFrame>
    </p:spTree>
    <p:extLst>
      <p:ext uri="{BB962C8B-B14F-4D97-AF65-F5344CB8AC3E}">
        <p14:creationId xmlns:p14="http://schemas.microsoft.com/office/powerpoint/2010/main" val="1021459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3320369" y="402416"/>
            <a:ext cx="5592728" cy="536741"/>
          </a:xfrm>
        </p:spPr>
        <p:txBody>
          <a:bodyPr>
            <a:normAutofit fontScale="90000"/>
          </a:bodyPr>
          <a:lstStyle/>
          <a:p>
            <a:r>
              <a:rPr lang="en-US" dirty="0"/>
              <a:t>Gradient boosting results</a:t>
            </a:r>
          </a:p>
        </p:txBody>
      </p:sp>
      <p:graphicFrame>
        <p:nvGraphicFramePr>
          <p:cNvPr id="3" name="Table 2">
            <a:extLst>
              <a:ext uri="{FF2B5EF4-FFF2-40B4-BE49-F238E27FC236}">
                <a16:creationId xmlns:a16="http://schemas.microsoft.com/office/drawing/2014/main" id="{39942DF0-FAE6-784F-B6D5-3D5B4F4E1D89}"/>
              </a:ext>
            </a:extLst>
          </p:cNvPr>
          <p:cNvGraphicFramePr>
            <a:graphicFrameLocks noGrp="1"/>
          </p:cNvGraphicFramePr>
          <p:nvPr>
            <p:extLst>
              <p:ext uri="{D42A27DB-BD31-4B8C-83A1-F6EECF244321}">
                <p14:modId xmlns:p14="http://schemas.microsoft.com/office/powerpoint/2010/main" val="2656116699"/>
              </p:ext>
            </p:extLst>
          </p:nvPr>
        </p:nvGraphicFramePr>
        <p:xfrm>
          <a:off x="0" y="1089172"/>
          <a:ext cx="6887798" cy="3627642"/>
        </p:xfrm>
        <a:graphic>
          <a:graphicData uri="http://schemas.openxmlformats.org/drawingml/2006/table">
            <a:tbl>
              <a:tblPr>
                <a:tableStyleId>{5C22544A-7EE6-4342-B048-85BDC9FD1C3A}</a:tableStyleId>
              </a:tblPr>
              <a:tblGrid>
                <a:gridCol w="509412">
                  <a:extLst>
                    <a:ext uri="{9D8B030D-6E8A-4147-A177-3AD203B41FA5}">
                      <a16:colId xmlns:a16="http://schemas.microsoft.com/office/drawing/2014/main" val="954783553"/>
                    </a:ext>
                  </a:extLst>
                </a:gridCol>
                <a:gridCol w="749481">
                  <a:extLst>
                    <a:ext uri="{9D8B030D-6E8A-4147-A177-3AD203B41FA5}">
                      <a16:colId xmlns:a16="http://schemas.microsoft.com/office/drawing/2014/main" val="844421301"/>
                    </a:ext>
                  </a:extLst>
                </a:gridCol>
                <a:gridCol w="827552">
                  <a:extLst>
                    <a:ext uri="{9D8B030D-6E8A-4147-A177-3AD203B41FA5}">
                      <a16:colId xmlns:a16="http://schemas.microsoft.com/office/drawing/2014/main" val="3089376992"/>
                    </a:ext>
                  </a:extLst>
                </a:gridCol>
                <a:gridCol w="538688">
                  <a:extLst>
                    <a:ext uri="{9D8B030D-6E8A-4147-A177-3AD203B41FA5}">
                      <a16:colId xmlns:a16="http://schemas.microsoft.com/office/drawing/2014/main" val="3681211199"/>
                    </a:ext>
                  </a:extLst>
                </a:gridCol>
                <a:gridCol w="696781">
                  <a:extLst>
                    <a:ext uri="{9D8B030D-6E8A-4147-A177-3AD203B41FA5}">
                      <a16:colId xmlns:a16="http://schemas.microsoft.com/office/drawing/2014/main" val="1478067931"/>
                    </a:ext>
                  </a:extLst>
                </a:gridCol>
                <a:gridCol w="509412">
                  <a:extLst>
                    <a:ext uri="{9D8B030D-6E8A-4147-A177-3AD203B41FA5}">
                      <a16:colId xmlns:a16="http://schemas.microsoft.com/office/drawing/2014/main" val="2538636699"/>
                    </a:ext>
                  </a:extLst>
                </a:gridCol>
                <a:gridCol w="509412">
                  <a:extLst>
                    <a:ext uri="{9D8B030D-6E8A-4147-A177-3AD203B41FA5}">
                      <a16:colId xmlns:a16="http://schemas.microsoft.com/office/drawing/2014/main" val="2664524534"/>
                    </a:ext>
                  </a:extLst>
                </a:gridCol>
                <a:gridCol w="509412">
                  <a:extLst>
                    <a:ext uri="{9D8B030D-6E8A-4147-A177-3AD203B41FA5}">
                      <a16:colId xmlns:a16="http://schemas.microsoft.com/office/drawing/2014/main" val="2760257719"/>
                    </a:ext>
                  </a:extLst>
                </a:gridCol>
                <a:gridCol w="509412">
                  <a:extLst>
                    <a:ext uri="{9D8B030D-6E8A-4147-A177-3AD203B41FA5}">
                      <a16:colId xmlns:a16="http://schemas.microsoft.com/office/drawing/2014/main" val="2977571124"/>
                    </a:ext>
                  </a:extLst>
                </a:gridCol>
                <a:gridCol w="509412">
                  <a:extLst>
                    <a:ext uri="{9D8B030D-6E8A-4147-A177-3AD203B41FA5}">
                      <a16:colId xmlns:a16="http://schemas.microsoft.com/office/drawing/2014/main" val="3174663437"/>
                    </a:ext>
                  </a:extLst>
                </a:gridCol>
                <a:gridCol w="509412">
                  <a:extLst>
                    <a:ext uri="{9D8B030D-6E8A-4147-A177-3AD203B41FA5}">
                      <a16:colId xmlns:a16="http://schemas.microsoft.com/office/drawing/2014/main" val="817817232"/>
                    </a:ext>
                  </a:extLst>
                </a:gridCol>
                <a:gridCol w="509412">
                  <a:extLst>
                    <a:ext uri="{9D8B030D-6E8A-4147-A177-3AD203B41FA5}">
                      <a16:colId xmlns:a16="http://schemas.microsoft.com/office/drawing/2014/main" val="2417914737"/>
                    </a:ext>
                  </a:extLst>
                </a:gridCol>
              </a:tblGrid>
              <a:tr h="304109">
                <a:tc>
                  <a:txBody>
                    <a:bodyPr/>
                    <a:lstStyle/>
                    <a:p>
                      <a:pPr algn="ctr" fontAlgn="b"/>
                      <a:r>
                        <a:rPr lang="en-US" sz="800" u="none" strike="noStrike" dirty="0">
                          <a:effectLst/>
                        </a:rPr>
                        <a:t>Iteration</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a:effectLst/>
                        </a:rPr>
                        <a:t>Method</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Set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Datapoint Count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R</a:t>
                      </a:r>
                      <a:r>
                        <a:rPr lang="en-US" sz="800" u="none" strike="noStrike" baseline="30000">
                          <a:effectLst/>
                        </a:rPr>
                        <a:t>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Average LE</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530112798"/>
                  </a:ext>
                </a:extLst>
              </a:tr>
              <a:tr h="25609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X_developed_train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5004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0.608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0.9759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70.8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88.1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3.703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13.713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3590817807"/>
                  </a:ext>
                </a:extLst>
              </a:tr>
              <a:tr h="25609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X_developed_test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Developed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1890</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0.223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0.9968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73.1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88.6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80.4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3.859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14.895</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2732681600"/>
                  </a:ext>
                </a:extLst>
              </a:tr>
              <a:tr h="25609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err="1">
                          <a:effectLst/>
                        </a:rPr>
                        <a:t>X_developing_train</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20322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1.354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0.9732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42.4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85.1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68.2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8.028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64.453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860372806"/>
                  </a:ext>
                </a:extLst>
              </a:tr>
              <a:tr h="25609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X_developing_test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Developing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9018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1.027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0.9812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86.2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7.282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53.025</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4286819266"/>
                  </a:ext>
                </a:extLst>
              </a:tr>
              <a:tr h="25609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X_world1_train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4068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0.553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0.9533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78.1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88.5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80.6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2.255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5.083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2863845001"/>
                  </a:ext>
                </a:extLst>
              </a:tr>
              <a:tr h="25609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X_world1_test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1st World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0.318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0.9834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78.2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88.7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2.301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5.293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2391882102"/>
                  </a:ext>
                </a:extLst>
              </a:tr>
              <a:tr h="25609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X_world2_train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a:effectLst/>
                        </a:rPr>
                        <a:t>2nd World</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17388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1.102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0.9352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61.1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77.5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71.3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3.989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a:effectLst/>
                        </a:rPr>
                        <a:t>15.91</a:t>
                      </a:r>
                      <a:endParaRPr lang="en-US" sz="800" b="0" i="0" u="none" strike="noStrike" dirty="0">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2029732025"/>
                  </a:ext>
                </a:extLst>
              </a:tr>
              <a:tr h="25609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X_world2_test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a:effectLst/>
                        </a:rPr>
                        <a:t>2nd World</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7686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0.776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0.9734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61.9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77.8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4.553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20.733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631561603"/>
                  </a:ext>
                </a:extLst>
              </a:tr>
              <a:tr h="25609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X_world3_train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3870</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0.435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0.9894</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59.9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54.3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4.082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16.659</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3935027317"/>
                  </a:ext>
                </a:extLst>
              </a:tr>
              <a:tr h="25609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X_world3_test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3rd World</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1242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0.088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dirty="0">
                          <a:effectLst/>
                        </a:rPr>
                        <a:t>0.9991</a:t>
                      </a:r>
                      <a:endParaRPr lang="en-US" sz="800" b="0" i="0" u="none" strike="noStrike" dirty="0">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48.2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56.5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2.857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8.162</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1341412436"/>
                  </a:ext>
                </a:extLst>
              </a:tr>
              <a:tr h="0">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X_train</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Full Training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25326</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1.533</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0.9679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42.9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86.1</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70.2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8.287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68.668</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4220211734"/>
                  </a:ext>
                </a:extLst>
              </a:tr>
              <a:tr h="256092">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Gradient Boosting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X_test</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Full Testing</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10908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1.207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0.9775</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48.8</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86.2</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71.7</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7.819</a:t>
                      </a:r>
                      <a:endParaRPr lang="en-US" sz="800" b="0" i="0" u="none" strike="noStrike">
                        <a:solidFill>
                          <a:srgbClr val="000000"/>
                        </a:solidFill>
                        <a:effectLst/>
                        <a:latin typeface="Calibri" panose="020F0502020204030204" pitchFamily="34" charset="0"/>
                      </a:endParaRPr>
                    </a:p>
                  </a:txBody>
                  <a:tcPr marL="6589" marR="6589" marT="6589" marB="0" anchor="ctr"/>
                </a:tc>
                <a:tc>
                  <a:txBody>
                    <a:bodyPr/>
                    <a:lstStyle/>
                    <a:p>
                      <a:pPr algn="ctr" fontAlgn="b"/>
                      <a:r>
                        <a:rPr lang="en-US" sz="800" u="none" strike="noStrike">
                          <a:effectLst/>
                        </a:rPr>
                        <a:t>61.143</a:t>
                      </a:r>
                      <a:endParaRPr lang="en-US" sz="800" b="0" i="0" u="none" strike="noStrike">
                        <a:solidFill>
                          <a:srgbClr val="000000"/>
                        </a:solidFill>
                        <a:effectLst/>
                        <a:latin typeface="Calibri" panose="020F0502020204030204" pitchFamily="34" charset="0"/>
                      </a:endParaRPr>
                    </a:p>
                  </a:txBody>
                  <a:tcPr marL="6589" marR="6589" marT="6589" marB="0" anchor="ctr"/>
                </a:tc>
                <a:extLst>
                  <a:ext uri="{0D108BD9-81ED-4DB2-BD59-A6C34878D82A}">
                    <a16:rowId xmlns:a16="http://schemas.microsoft.com/office/drawing/2014/main" val="2654684936"/>
                  </a:ext>
                </a:extLst>
              </a:tr>
              <a:tr h="256092">
                <a:tc>
                  <a:txBody>
                    <a:bodyPr/>
                    <a:lstStyle/>
                    <a:p>
                      <a:pPr algn="ctr" fontAlgn="b"/>
                      <a:r>
                        <a:rPr lang="en-US" sz="800" u="none" strike="noStrike" dirty="0">
                          <a:effectLst/>
                        </a:rPr>
                        <a:t>13</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Gradient Boosting</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X</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a:effectLst/>
                        </a:rPr>
                        <a:t>Full</a:t>
                      </a:r>
                      <a:endParaRPr lang="en-US" sz="800" b="0" i="0" u="none" strike="noStrike">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38826</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1.688</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0.9601</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42</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70.7</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8.147</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tc>
                  <a:txBody>
                    <a:bodyPr/>
                    <a:lstStyle/>
                    <a:p>
                      <a:pPr algn="ctr" fontAlgn="b"/>
                      <a:r>
                        <a:rPr lang="en-US" sz="800" u="none" strike="noStrike" dirty="0">
                          <a:effectLst/>
                        </a:rPr>
                        <a:t>66.366</a:t>
                      </a:r>
                      <a:endParaRPr lang="en-US" sz="800" b="0" i="0" u="none" strike="noStrike" dirty="0">
                        <a:solidFill>
                          <a:srgbClr val="000000"/>
                        </a:solidFill>
                        <a:effectLst/>
                        <a:latin typeface="Calibri" panose="020F0502020204030204" pitchFamily="34" charset="0"/>
                      </a:endParaRPr>
                    </a:p>
                  </a:txBody>
                  <a:tcPr marL="6589" marR="6589" marT="6589" marB="0" anchor="ctr">
                    <a:solidFill>
                      <a:srgbClr val="FFFF00"/>
                    </a:solidFill>
                  </a:tcPr>
                </a:tc>
                <a:extLst>
                  <a:ext uri="{0D108BD9-81ED-4DB2-BD59-A6C34878D82A}">
                    <a16:rowId xmlns:a16="http://schemas.microsoft.com/office/drawing/2014/main" val="2881010912"/>
                  </a:ext>
                </a:extLst>
              </a:tr>
            </a:tbl>
          </a:graphicData>
        </a:graphic>
      </p:graphicFrame>
      <p:pic>
        <p:nvPicPr>
          <p:cNvPr id="5" name="Picture 4">
            <a:extLst>
              <a:ext uri="{FF2B5EF4-FFF2-40B4-BE49-F238E27FC236}">
                <a16:creationId xmlns:a16="http://schemas.microsoft.com/office/drawing/2014/main" id="{2A8AA7AC-07C4-CB49-999E-95A69B66A594}"/>
              </a:ext>
            </a:extLst>
          </p:cNvPr>
          <p:cNvPicPr>
            <a:picLocks noChangeAspect="1"/>
          </p:cNvPicPr>
          <p:nvPr/>
        </p:nvPicPr>
        <p:blipFill>
          <a:blip r:embed="rId2"/>
          <a:stretch>
            <a:fillRect/>
          </a:stretch>
        </p:blipFill>
        <p:spPr>
          <a:xfrm>
            <a:off x="7004024" y="1089172"/>
            <a:ext cx="5187976" cy="5111931"/>
          </a:xfrm>
          <a:prstGeom prst="rect">
            <a:avLst/>
          </a:prstGeom>
        </p:spPr>
      </p:pic>
    </p:spTree>
    <p:extLst>
      <p:ext uri="{BB962C8B-B14F-4D97-AF65-F5344CB8AC3E}">
        <p14:creationId xmlns:p14="http://schemas.microsoft.com/office/powerpoint/2010/main" val="2505441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1893188" y="276293"/>
            <a:ext cx="8084231" cy="536741"/>
          </a:xfrm>
        </p:spPr>
        <p:txBody>
          <a:bodyPr>
            <a:normAutofit fontScale="90000"/>
          </a:bodyPr>
          <a:lstStyle/>
          <a:p>
            <a:r>
              <a:rPr lang="en-US" dirty="0"/>
              <a:t>Gradient boosting feature importance</a:t>
            </a:r>
          </a:p>
        </p:txBody>
      </p:sp>
      <p:graphicFrame>
        <p:nvGraphicFramePr>
          <p:cNvPr id="7" name="Table 6">
            <a:extLst>
              <a:ext uri="{FF2B5EF4-FFF2-40B4-BE49-F238E27FC236}">
                <a16:creationId xmlns:a16="http://schemas.microsoft.com/office/drawing/2014/main" id="{C3983553-CB44-664F-A5BC-A7CB9202EC27}"/>
              </a:ext>
            </a:extLst>
          </p:cNvPr>
          <p:cNvGraphicFramePr>
            <a:graphicFrameLocks noGrp="1"/>
          </p:cNvGraphicFramePr>
          <p:nvPr>
            <p:extLst>
              <p:ext uri="{D42A27DB-BD31-4B8C-83A1-F6EECF244321}">
                <p14:modId xmlns:p14="http://schemas.microsoft.com/office/powerpoint/2010/main" val="325221822"/>
              </p:ext>
            </p:extLst>
          </p:nvPr>
        </p:nvGraphicFramePr>
        <p:xfrm>
          <a:off x="1734359" y="2775630"/>
          <a:ext cx="8401892" cy="2578091"/>
        </p:xfrm>
        <a:graphic>
          <a:graphicData uri="http://schemas.openxmlformats.org/drawingml/2006/table">
            <a:tbl>
              <a:tblPr>
                <a:tableStyleId>{5C22544A-7EE6-4342-B048-85BDC9FD1C3A}</a:tableStyleId>
              </a:tblPr>
              <a:tblGrid>
                <a:gridCol w="718082">
                  <a:extLst>
                    <a:ext uri="{9D8B030D-6E8A-4147-A177-3AD203B41FA5}">
                      <a16:colId xmlns:a16="http://schemas.microsoft.com/office/drawing/2014/main" val="4122883959"/>
                    </a:ext>
                  </a:extLst>
                </a:gridCol>
                <a:gridCol w="670662">
                  <a:extLst>
                    <a:ext uri="{9D8B030D-6E8A-4147-A177-3AD203B41FA5}">
                      <a16:colId xmlns:a16="http://schemas.microsoft.com/office/drawing/2014/main" val="3468188079"/>
                    </a:ext>
                  </a:extLst>
                </a:gridCol>
                <a:gridCol w="636790">
                  <a:extLst>
                    <a:ext uri="{9D8B030D-6E8A-4147-A177-3AD203B41FA5}">
                      <a16:colId xmlns:a16="http://schemas.microsoft.com/office/drawing/2014/main" val="4129855990"/>
                    </a:ext>
                  </a:extLst>
                </a:gridCol>
                <a:gridCol w="690984">
                  <a:extLst>
                    <a:ext uri="{9D8B030D-6E8A-4147-A177-3AD203B41FA5}">
                      <a16:colId xmlns:a16="http://schemas.microsoft.com/office/drawing/2014/main" val="1033736231"/>
                    </a:ext>
                  </a:extLst>
                </a:gridCol>
                <a:gridCol w="665579">
                  <a:extLst>
                    <a:ext uri="{9D8B030D-6E8A-4147-A177-3AD203B41FA5}">
                      <a16:colId xmlns:a16="http://schemas.microsoft.com/office/drawing/2014/main" val="2628501414"/>
                    </a:ext>
                  </a:extLst>
                </a:gridCol>
                <a:gridCol w="555497">
                  <a:extLst>
                    <a:ext uri="{9D8B030D-6E8A-4147-A177-3AD203B41FA5}">
                      <a16:colId xmlns:a16="http://schemas.microsoft.com/office/drawing/2014/main" val="857079992"/>
                    </a:ext>
                  </a:extLst>
                </a:gridCol>
                <a:gridCol w="528400">
                  <a:extLst>
                    <a:ext uri="{9D8B030D-6E8A-4147-A177-3AD203B41FA5}">
                      <a16:colId xmlns:a16="http://schemas.microsoft.com/office/drawing/2014/main" val="760551066"/>
                    </a:ext>
                  </a:extLst>
                </a:gridCol>
                <a:gridCol w="555497">
                  <a:extLst>
                    <a:ext uri="{9D8B030D-6E8A-4147-A177-3AD203B41FA5}">
                      <a16:colId xmlns:a16="http://schemas.microsoft.com/office/drawing/2014/main" val="1147259890"/>
                    </a:ext>
                  </a:extLst>
                </a:gridCol>
                <a:gridCol w="528400">
                  <a:extLst>
                    <a:ext uri="{9D8B030D-6E8A-4147-A177-3AD203B41FA5}">
                      <a16:colId xmlns:a16="http://schemas.microsoft.com/office/drawing/2014/main" val="3829871768"/>
                    </a:ext>
                  </a:extLst>
                </a:gridCol>
                <a:gridCol w="555497">
                  <a:extLst>
                    <a:ext uri="{9D8B030D-6E8A-4147-A177-3AD203B41FA5}">
                      <a16:colId xmlns:a16="http://schemas.microsoft.com/office/drawing/2014/main" val="2772147113"/>
                    </a:ext>
                  </a:extLst>
                </a:gridCol>
                <a:gridCol w="528400">
                  <a:extLst>
                    <a:ext uri="{9D8B030D-6E8A-4147-A177-3AD203B41FA5}">
                      <a16:colId xmlns:a16="http://schemas.microsoft.com/office/drawing/2014/main" val="2497834344"/>
                    </a:ext>
                  </a:extLst>
                </a:gridCol>
                <a:gridCol w="442026">
                  <a:extLst>
                    <a:ext uri="{9D8B030D-6E8A-4147-A177-3AD203B41FA5}">
                      <a16:colId xmlns:a16="http://schemas.microsoft.com/office/drawing/2014/main" val="525310643"/>
                    </a:ext>
                  </a:extLst>
                </a:gridCol>
                <a:gridCol w="442026">
                  <a:extLst>
                    <a:ext uri="{9D8B030D-6E8A-4147-A177-3AD203B41FA5}">
                      <a16:colId xmlns:a16="http://schemas.microsoft.com/office/drawing/2014/main" val="4047416905"/>
                    </a:ext>
                  </a:extLst>
                </a:gridCol>
                <a:gridCol w="442026">
                  <a:extLst>
                    <a:ext uri="{9D8B030D-6E8A-4147-A177-3AD203B41FA5}">
                      <a16:colId xmlns:a16="http://schemas.microsoft.com/office/drawing/2014/main" val="3084385313"/>
                    </a:ext>
                  </a:extLst>
                </a:gridCol>
                <a:gridCol w="442026">
                  <a:extLst>
                    <a:ext uri="{9D8B030D-6E8A-4147-A177-3AD203B41FA5}">
                      <a16:colId xmlns:a16="http://schemas.microsoft.com/office/drawing/2014/main" val="4008976168"/>
                    </a:ext>
                  </a:extLst>
                </a:gridCol>
              </a:tblGrid>
              <a:tr h="135689">
                <a:tc>
                  <a:txBody>
                    <a:bodyPr/>
                    <a:lstStyle/>
                    <a:p>
                      <a:pPr algn="ctr" fontAlgn="ctr"/>
                      <a:r>
                        <a:rPr lang="en-US" sz="600" u="none" strike="noStrike">
                          <a:effectLst/>
                        </a:rPr>
                        <a:t>Feature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X_developed_train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X_developed_test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X_developing_train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X_developing_test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X_world1_train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X_world1_test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X_world2_train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X_world2_test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X_world3_train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X_world3_test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X_train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X_test</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X</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Avg</a:t>
                      </a:r>
                      <a:endParaRPr lang="en-US" sz="600" b="0" i="0" u="none" strike="noStrike">
                        <a:solidFill>
                          <a:srgbClr val="000000"/>
                        </a:solidFill>
                        <a:effectLst/>
                        <a:latin typeface="Calibri" panose="020F0502020204030204" pitchFamily="34" charset="0"/>
                      </a:endParaRPr>
                    </a:p>
                  </a:txBody>
                  <a:tcPr marL="4680" marR="4680" marT="4680" marB="0" anchor="ctr"/>
                </a:tc>
                <a:extLst>
                  <a:ext uri="{0D108BD9-81ED-4DB2-BD59-A6C34878D82A}">
                    <a16:rowId xmlns:a16="http://schemas.microsoft.com/office/drawing/2014/main" val="4285466328"/>
                  </a:ext>
                </a:extLst>
              </a:tr>
              <a:tr h="135689">
                <a:tc>
                  <a:txBody>
                    <a:bodyPr/>
                    <a:lstStyle/>
                    <a:p>
                      <a:pPr algn="ctr" fontAlgn="ctr"/>
                      <a:r>
                        <a:rPr lang="en-US" sz="600" u="none" strike="noStrike" dirty="0">
                          <a:effectLst/>
                        </a:rPr>
                        <a:t>Year</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1.53</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064723404"/>
                  </a:ext>
                </a:extLst>
              </a:tr>
              <a:tr h="135689">
                <a:tc>
                  <a:txBody>
                    <a:bodyPr/>
                    <a:lstStyle/>
                    <a:p>
                      <a:pPr algn="ctr" fontAlgn="ctr"/>
                      <a:r>
                        <a:rPr lang="en-US" sz="600" u="none" strike="noStrike">
                          <a:effectLst/>
                        </a:rPr>
                        <a:t>AdultMortality</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78.97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17.23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53.39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31.57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34.34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dirty="0">
                          <a:effectLst/>
                        </a:rPr>
                        <a:t>12.68</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9.01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11.47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27.67</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7791386"/>
                  </a:ext>
                </a:extLst>
              </a:tr>
              <a:tr h="135689">
                <a:tc>
                  <a:txBody>
                    <a:bodyPr/>
                    <a:lstStyle/>
                    <a:p>
                      <a:pPr algn="ctr" fontAlgn="ctr"/>
                      <a:r>
                        <a:rPr lang="en-US" sz="600" u="none" strike="noStrike">
                          <a:effectLst/>
                        </a:rPr>
                        <a:t>Infant Deaths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0.78</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151851585"/>
                  </a:ext>
                </a:extLst>
              </a:tr>
              <a:tr h="135689">
                <a:tc>
                  <a:txBody>
                    <a:bodyPr/>
                    <a:lstStyle/>
                    <a:p>
                      <a:pPr algn="ctr" fontAlgn="ctr"/>
                      <a:r>
                        <a:rPr lang="en-US" sz="600" u="none" strike="noStrike">
                          <a:effectLst/>
                        </a:rPr>
                        <a:t>Alcohol</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3.76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2.09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616552729"/>
                  </a:ext>
                </a:extLst>
              </a:tr>
              <a:tr h="135689">
                <a:tc>
                  <a:txBody>
                    <a:bodyPr/>
                    <a:lstStyle/>
                    <a:p>
                      <a:pPr algn="ctr" fontAlgn="ctr"/>
                      <a:r>
                        <a:rPr lang="en-US" sz="600" u="none" strike="noStrike">
                          <a:effectLst/>
                        </a:rPr>
                        <a:t>PercentExpenditure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1.11</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05071605"/>
                  </a:ext>
                </a:extLst>
              </a:tr>
              <a:tr h="135689">
                <a:tc>
                  <a:txBody>
                    <a:bodyPr/>
                    <a:lstStyle/>
                    <a:p>
                      <a:pPr algn="ctr" fontAlgn="ctr"/>
                      <a:r>
                        <a:rPr lang="en-US" sz="600" u="none" strike="noStrike">
                          <a:effectLst/>
                        </a:rPr>
                        <a:t>Hep B</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0.62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512590056"/>
                  </a:ext>
                </a:extLst>
              </a:tr>
              <a:tr h="135689">
                <a:tc>
                  <a:txBody>
                    <a:bodyPr/>
                    <a:lstStyle/>
                    <a:p>
                      <a:pPr algn="ctr" fontAlgn="ctr"/>
                      <a:r>
                        <a:rPr lang="en-US" sz="600" u="none" strike="noStrike">
                          <a:effectLst/>
                        </a:rPr>
                        <a:t>Measles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1.50</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603195863"/>
                  </a:ext>
                </a:extLst>
              </a:tr>
              <a:tr h="135689">
                <a:tc>
                  <a:txBody>
                    <a:bodyPr/>
                    <a:lstStyle/>
                    <a:p>
                      <a:pPr algn="ctr" fontAlgn="ctr"/>
                      <a:r>
                        <a:rPr lang="en-US" sz="600" u="none" strike="noStrike">
                          <a:effectLst/>
                        </a:rPr>
                        <a:t>BMI</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2.58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2.86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5.98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2.55</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921725285"/>
                  </a:ext>
                </a:extLst>
              </a:tr>
              <a:tr h="135689">
                <a:tc>
                  <a:txBody>
                    <a:bodyPr/>
                    <a:lstStyle/>
                    <a:p>
                      <a:pPr algn="ctr" fontAlgn="ctr"/>
                      <a:r>
                        <a:rPr lang="en-US" sz="600" u="none" strike="noStrike">
                          <a:effectLst/>
                        </a:rPr>
                        <a:t>U5Deaths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19564849"/>
                  </a:ext>
                </a:extLst>
              </a:tr>
              <a:tr h="135689">
                <a:tc>
                  <a:txBody>
                    <a:bodyPr/>
                    <a:lstStyle/>
                    <a:p>
                      <a:pPr algn="ctr" fontAlgn="ctr"/>
                      <a:r>
                        <a:rPr lang="en-US" sz="600" u="none" strike="noStrike">
                          <a:effectLst/>
                        </a:rPr>
                        <a:t>Polio</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1.41</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072754529"/>
                  </a:ext>
                </a:extLst>
              </a:tr>
              <a:tr h="135689">
                <a:tc>
                  <a:txBody>
                    <a:bodyPr/>
                    <a:lstStyle/>
                    <a:p>
                      <a:pPr algn="ctr" fontAlgn="ctr"/>
                      <a:r>
                        <a:rPr lang="en-US" sz="600" u="none" strike="noStrike">
                          <a:effectLst/>
                        </a:rPr>
                        <a:t>TotalExpenditure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4.05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2.62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8719384"/>
                  </a:ext>
                </a:extLst>
              </a:tr>
              <a:tr h="135689">
                <a:tc>
                  <a:txBody>
                    <a:bodyPr/>
                    <a:lstStyle/>
                    <a:p>
                      <a:pPr algn="ctr" fontAlgn="ctr"/>
                      <a:r>
                        <a:rPr lang="en-US" sz="600" u="none" strike="noStrike">
                          <a:effectLst/>
                        </a:rPr>
                        <a:t>Diphtheria</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868921878"/>
                  </a:ext>
                </a:extLst>
              </a:tr>
              <a:tr h="135689">
                <a:tc>
                  <a:txBody>
                    <a:bodyPr/>
                    <a:lstStyle/>
                    <a:p>
                      <a:pPr algn="ctr" fontAlgn="ctr"/>
                      <a:r>
                        <a:rPr lang="en-US" sz="600" u="none" strike="noStrike">
                          <a:effectLst/>
                        </a:rPr>
                        <a:t>HIVAIDS</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23.82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46.36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1.94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7.78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18.48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18.01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31.99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18.17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13.12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2648914859"/>
                  </a:ext>
                </a:extLst>
              </a:tr>
              <a:tr h="135689">
                <a:tc>
                  <a:txBody>
                    <a:bodyPr/>
                    <a:lstStyle/>
                    <a:p>
                      <a:pPr algn="ctr" fontAlgn="ctr"/>
                      <a:r>
                        <a:rPr lang="en-US" sz="600" u="none" strike="noStrike">
                          <a:effectLst/>
                        </a:rPr>
                        <a:t>Thinness 10-19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3.68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0.66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3.38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1.14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2.45</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215988689"/>
                  </a:ext>
                </a:extLst>
              </a:tr>
              <a:tr h="135689">
                <a:tc>
                  <a:txBody>
                    <a:bodyPr/>
                    <a:lstStyle/>
                    <a:p>
                      <a:pPr algn="ctr" fontAlgn="ctr"/>
                      <a:r>
                        <a:rPr lang="en-US" sz="600" u="none" strike="noStrike">
                          <a:effectLst/>
                        </a:rPr>
                        <a:t>Thinness 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14.83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1.75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12.19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3.27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5.26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2.44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3.83</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08772807"/>
                  </a:ext>
                </a:extLst>
              </a:tr>
              <a:tr h="135689">
                <a:tc>
                  <a:txBody>
                    <a:bodyPr/>
                    <a:lstStyle/>
                    <a:p>
                      <a:pPr algn="ctr" fontAlgn="ctr"/>
                      <a:r>
                        <a:rPr lang="en-US" sz="600" u="none" strike="noStrike">
                          <a:effectLst/>
                        </a:rPr>
                        <a:t>IncomeComposition</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37.64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23.2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5.47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28.95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44.33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14.92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35.65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60.59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29.12</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336939781"/>
                  </a:ext>
                </a:extLst>
              </a:tr>
              <a:tr h="135689">
                <a:tc>
                  <a:txBody>
                    <a:bodyPr/>
                    <a:lstStyle/>
                    <a:p>
                      <a:pPr algn="ctr" fontAlgn="ctr"/>
                      <a:r>
                        <a:rPr lang="en-US" sz="600" u="none" strike="noStrike">
                          <a:effectLst/>
                        </a:rPr>
                        <a:t>Schooling</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2.28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0.41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7.21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3.81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8.66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0.87</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16.25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0.25</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13.73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0.16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a:effectLst/>
                        </a:rPr>
                        <a:t>4.30</a:t>
                      </a:r>
                      <a:endParaRPr lang="en-US" sz="600" b="0" i="0" u="none" strike="noStrike">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1328420587"/>
                  </a:ext>
                </a:extLst>
              </a:tr>
              <a:tr h="135689">
                <a:tc>
                  <a:txBody>
                    <a:bodyPr/>
                    <a:lstStyle/>
                    <a:p>
                      <a:pPr algn="ctr" fontAlgn="ctr"/>
                      <a:r>
                        <a:rPr lang="en-US" sz="600" u="none" strike="noStrike">
                          <a:effectLst/>
                        </a:rPr>
                        <a:t>country_code</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0.31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0.94</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6.42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1.56</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0.71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1.22</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12.91</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4.69</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0.8</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dirty="0">
                          <a:effectLst/>
                        </a:rPr>
                        <a:t>0.49</a:t>
                      </a:r>
                      <a:endParaRPr lang="en-US" sz="600" b="0" i="0" u="none" strike="noStrike" dirty="0">
                        <a:solidFill>
                          <a:srgbClr val="000000"/>
                        </a:solidFill>
                        <a:effectLst/>
                        <a:latin typeface="Calibri" panose="020F0502020204030204" pitchFamily="34" charset="0"/>
                      </a:endParaRPr>
                    </a:p>
                  </a:txBody>
                  <a:tcPr marL="4680" marR="4680" marT="4680" marB="0" anchor="ctr"/>
                </a:tc>
                <a:tc>
                  <a:txBody>
                    <a:bodyPr/>
                    <a:lstStyle/>
                    <a:p>
                      <a:pPr algn="ctr" fontAlgn="ctr"/>
                      <a:r>
                        <a:rPr lang="en-US" sz="600" u="none" strike="noStrike">
                          <a:effectLst/>
                        </a:rPr>
                        <a:t>0.53</a:t>
                      </a:r>
                      <a:endParaRPr lang="en-US" sz="600" b="0" i="0" u="none" strike="noStrike">
                        <a:solidFill>
                          <a:srgbClr val="000000"/>
                        </a:solidFill>
                        <a:effectLst/>
                        <a:latin typeface="Calibri" panose="020F0502020204030204" pitchFamily="34" charset="0"/>
                      </a:endParaRPr>
                    </a:p>
                  </a:txBody>
                  <a:tcPr marL="4680" marR="4680" marT="4680" marB="0" anchor="ctr"/>
                </a:tc>
                <a:tc>
                  <a:txBody>
                    <a:bodyPr/>
                    <a:lstStyle/>
                    <a:p>
                      <a:pPr algn="ctr" fontAlgn="b"/>
                      <a:r>
                        <a:rPr lang="en-US" sz="600" u="none" strike="noStrike" dirty="0">
                          <a:effectLst/>
                        </a:rPr>
                        <a:t>2.53</a:t>
                      </a:r>
                      <a:endParaRPr lang="en-US" sz="600" b="0" i="0" u="none" strike="noStrike" dirty="0">
                        <a:solidFill>
                          <a:srgbClr val="000000"/>
                        </a:solidFill>
                        <a:effectLst/>
                        <a:latin typeface="Calibri" panose="020F0502020204030204" pitchFamily="34" charset="0"/>
                      </a:endParaRPr>
                    </a:p>
                  </a:txBody>
                  <a:tcPr marL="4680" marR="4680" marT="4680" marB="0" anchor="b"/>
                </a:tc>
                <a:extLst>
                  <a:ext uri="{0D108BD9-81ED-4DB2-BD59-A6C34878D82A}">
                    <a16:rowId xmlns:a16="http://schemas.microsoft.com/office/drawing/2014/main" val="457468147"/>
                  </a:ext>
                </a:extLst>
              </a:tr>
            </a:tbl>
          </a:graphicData>
        </a:graphic>
      </p:graphicFrame>
      <p:graphicFrame>
        <p:nvGraphicFramePr>
          <p:cNvPr id="9" name="Table 8">
            <a:extLst>
              <a:ext uri="{FF2B5EF4-FFF2-40B4-BE49-F238E27FC236}">
                <a16:creationId xmlns:a16="http://schemas.microsoft.com/office/drawing/2014/main" id="{53F222A4-D7F4-1A49-84DA-E5818C4EE39B}"/>
              </a:ext>
            </a:extLst>
          </p:cNvPr>
          <p:cNvGraphicFramePr>
            <a:graphicFrameLocks noGrp="1"/>
          </p:cNvGraphicFramePr>
          <p:nvPr>
            <p:extLst>
              <p:ext uri="{D42A27DB-BD31-4B8C-83A1-F6EECF244321}">
                <p14:modId xmlns:p14="http://schemas.microsoft.com/office/powerpoint/2010/main" val="4166270548"/>
              </p:ext>
            </p:extLst>
          </p:nvPr>
        </p:nvGraphicFramePr>
        <p:xfrm>
          <a:off x="1734359" y="1076342"/>
          <a:ext cx="8401891" cy="1436835"/>
        </p:xfrm>
        <a:graphic>
          <a:graphicData uri="http://schemas.openxmlformats.org/drawingml/2006/table">
            <a:tbl>
              <a:tblPr>
                <a:tableStyleId>{5C22544A-7EE6-4342-B048-85BDC9FD1C3A}</a:tableStyleId>
              </a:tblPr>
              <a:tblGrid>
                <a:gridCol w="1046499">
                  <a:extLst>
                    <a:ext uri="{9D8B030D-6E8A-4147-A177-3AD203B41FA5}">
                      <a16:colId xmlns:a16="http://schemas.microsoft.com/office/drawing/2014/main" val="1526820084"/>
                    </a:ext>
                  </a:extLst>
                </a:gridCol>
                <a:gridCol w="1046499">
                  <a:extLst>
                    <a:ext uri="{9D8B030D-6E8A-4147-A177-3AD203B41FA5}">
                      <a16:colId xmlns:a16="http://schemas.microsoft.com/office/drawing/2014/main" val="2744281235"/>
                    </a:ext>
                  </a:extLst>
                </a:gridCol>
                <a:gridCol w="1046499">
                  <a:extLst>
                    <a:ext uri="{9D8B030D-6E8A-4147-A177-3AD203B41FA5}">
                      <a16:colId xmlns:a16="http://schemas.microsoft.com/office/drawing/2014/main" val="3765912623"/>
                    </a:ext>
                  </a:extLst>
                </a:gridCol>
                <a:gridCol w="1046499">
                  <a:extLst>
                    <a:ext uri="{9D8B030D-6E8A-4147-A177-3AD203B41FA5}">
                      <a16:colId xmlns:a16="http://schemas.microsoft.com/office/drawing/2014/main" val="1259446450"/>
                    </a:ext>
                  </a:extLst>
                </a:gridCol>
                <a:gridCol w="1046499">
                  <a:extLst>
                    <a:ext uri="{9D8B030D-6E8A-4147-A177-3AD203B41FA5}">
                      <a16:colId xmlns:a16="http://schemas.microsoft.com/office/drawing/2014/main" val="4162980512"/>
                    </a:ext>
                  </a:extLst>
                </a:gridCol>
                <a:gridCol w="1046499">
                  <a:extLst>
                    <a:ext uri="{9D8B030D-6E8A-4147-A177-3AD203B41FA5}">
                      <a16:colId xmlns:a16="http://schemas.microsoft.com/office/drawing/2014/main" val="3342605217"/>
                    </a:ext>
                  </a:extLst>
                </a:gridCol>
                <a:gridCol w="1076398">
                  <a:extLst>
                    <a:ext uri="{9D8B030D-6E8A-4147-A177-3AD203B41FA5}">
                      <a16:colId xmlns:a16="http://schemas.microsoft.com/office/drawing/2014/main" val="4042827768"/>
                    </a:ext>
                  </a:extLst>
                </a:gridCol>
                <a:gridCol w="1046499">
                  <a:extLst>
                    <a:ext uri="{9D8B030D-6E8A-4147-A177-3AD203B41FA5}">
                      <a16:colId xmlns:a16="http://schemas.microsoft.com/office/drawing/2014/main" val="190058996"/>
                    </a:ext>
                  </a:extLst>
                </a:gridCol>
              </a:tblGrid>
              <a:tr h="213615">
                <a:tc>
                  <a:txBody>
                    <a:bodyPr/>
                    <a:lstStyle/>
                    <a:p>
                      <a:pPr algn="ctr" fontAlgn="b"/>
                      <a:r>
                        <a:rPr lang="en-US" sz="900" b="1" u="none" strike="noStrike" dirty="0">
                          <a:effectLst/>
                        </a:rPr>
                        <a:t>Developed </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Developing</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1st World</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2nd World</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3rd world</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err="1">
                          <a:effectLst/>
                        </a:rPr>
                        <a:t>Xtrain</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X</a:t>
                      </a:r>
                      <a:endParaRPr lang="en-US" sz="900" b="1"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b="1" u="none" strike="noStrike" dirty="0">
                          <a:effectLst/>
                        </a:rPr>
                        <a:t>AVG</a:t>
                      </a:r>
                      <a:endParaRPr lang="en-US" sz="900" b="1"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4288709769"/>
                  </a:ext>
                </a:extLst>
              </a:tr>
              <a:tr h="319585">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766278071"/>
                  </a:ext>
                </a:extLst>
              </a:tr>
              <a:tr h="319585">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1082051273"/>
                  </a:ext>
                </a:extLst>
              </a:tr>
              <a:tr h="169722">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Thinness 10-19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ctr"/>
                      <a:r>
                        <a:rPr lang="en-US" sz="900" u="none" strike="noStrike">
                          <a:effectLst/>
                        </a:rPr>
                        <a:t>country_code</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1811188243"/>
                  </a:ext>
                </a:extLst>
              </a:tr>
              <a:tr h="244606">
                <a:tc>
                  <a:txBody>
                    <a:bodyPr/>
                    <a:lstStyle/>
                    <a:p>
                      <a:pPr algn="ctr" fontAlgn="ctr"/>
                      <a:r>
                        <a:rPr lang="en-US" sz="900" u="none" strike="noStrike" dirty="0" err="1">
                          <a:effectLst/>
                        </a:rPr>
                        <a:t>TotalExpenditure</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ctr"/>
                      <a:r>
                        <a:rPr lang="en-US" sz="900" u="none" strike="noStrike" dirty="0">
                          <a:effectLst/>
                        </a:rPr>
                        <a:t>Year</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533205288"/>
                  </a:ext>
                </a:extLst>
              </a:tr>
              <a:tr h="169722">
                <a:tc>
                  <a:txBody>
                    <a:bodyPr/>
                    <a:lstStyle/>
                    <a:p>
                      <a:pPr algn="ctr" fontAlgn="ctr"/>
                      <a:r>
                        <a:rPr lang="en-US" sz="900" u="none" strike="noStrike" dirty="0">
                          <a:effectLst/>
                        </a:rPr>
                        <a:t>Alcohol</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ctr"/>
                      <a:r>
                        <a:rPr lang="en-US" sz="900" u="none" strike="noStrike" dirty="0">
                          <a:effectLst/>
                        </a:rPr>
                        <a:t>Polio</a:t>
                      </a:r>
                      <a:endParaRPr lang="en-US" sz="900" b="0" i="0" u="none" strike="noStrike" dirty="0">
                        <a:solidFill>
                          <a:srgbClr val="000000"/>
                        </a:solidFill>
                        <a:effectLst/>
                        <a:latin typeface="Calibri" panose="020F0502020204030204" pitchFamily="34" charset="0"/>
                      </a:endParaRPr>
                    </a:p>
                  </a:txBody>
                  <a:tcPr marL="6878" marR="6878" marT="6878" marB="0" anchor="ctr">
                    <a:solidFill>
                      <a:srgbClr val="FFFF00"/>
                    </a:solidFill>
                  </a:tcPr>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690194325"/>
                  </a:ext>
                </a:extLst>
              </a:tr>
            </a:tbl>
          </a:graphicData>
        </a:graphic>
      </p:graphicFrame>
      <p:sp>
        <p:nvSpPr>
          <p:cNvPr id="3" name="TextBox 2">
            <a:extLst>
              <a:ext uri="{FF2B5EF4-FFF2-40B4-BE49-F238E27FC236}">
                <a16:creationId xmlns:a16="http://schemas.microsoft.com/office/drawing/2014/main" id="{0405517B-3850-FC40-B7D2-F69D937E2CDF}"/>
              </a:ext>
            </a:extLst>
          </p:cNvPr>
          <p:cNvSpPr txBox="1"/>
          <p:nvPr/>
        </p:nvSpPr>
        <p:spPr>
          <a:xfrm>
            <a:off x="1893188" y="5617029"/>
            <a:ext cx="8084231" cy="646331"/>
          </a:xfrm>
          <a:prstGeom prst="rect">
            <a:avLst/>
          </a:prstGeom>
          <a:noFill/>
          <a:ln>
            <a:solidFill>
              <a:schemeClr val="tx1"/>
            </a:solidFill>
          </a:ln>
        </p:spPr>
        <p:txBody>
          <a:bodyPr wrap="square" rtlCol="0">
            <a:spAutoFit/>
          </a:bodyPr>
          <a:lstStyle/>
          <a:p>
            <a:r>
              <a:rPr lang="en-US" dirty="0"/>
              <a:t>Income Composition , Adult Mortality, HIV/AIDS, Schooling and Thinness 5-9 most important in LE gradient boosting across all models. </a:t>
            </a:r>
          </a:p>
        </p:txBody>
      </p:sp>
    </p:spTree>
    <p:extLst>
      <p:ext uri="{BB962C8B-B14F-4D97-AF65-F5344CB8AC3E}">
        <p14:creationId xmlns:p14="http://schemas.microsoft.com/office/powerpoint/2010/main" val="898810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clustering </a:t>
            </a:r>
          </a:p>
        </p:txBody>
      </p:sp>
    </p:spTree>
    <p:extLst>
      <p:ext uri="{BB962C8B-B14F-4D97-AF65-F5344CB8AC3E}">
        <p14:creationId xmlns:p14="http://schemas.microsoft.com/office/powerpoint/2010/main" val="3492888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201296" y="674377"/>
            <a:ext cx="7489143" cy="672722"/>
          </a:xfrm>
        </p:spPr>
        <p:txBody>
          <a:bodyPr>
            <a:normAutofit fontScale="90000"/>
          </a:bodyPr>
          <a:lstStyle/>
          <a:p>
            <a:r>
              <a:rPr lang="en-US" dirty="0"/>
              <a:t>clustering methods and evaluation</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1493094" y="1808705"/>
            <a:ext cx="8905548" cy="3996672"/>
          </a:xfrm>
          <a:ln>
            <a:solidFill>
              <a:schemeClr val="tx1"/>
            </a:solidFill>
          </a:ln>
        </p:spPr>
        <p:txBody>
          <a:bodyPr>
            <a:normAutofit fontScale="55000" lnSpcReduction="20000"/>
          </a:bodyPr>
          <a:lstStyle/>
          <a:p>
            <a:endParaRPr lang="en-US" sz="4600" dirty="0"/>
          </a:p>
          <a:p>
            <a:r>
              <a:rPr lang="en-US" sz="4600" dirty="0"/>
              <a:t>Mean-Shift and K-Means Clustering with scaling of the full data set.</a:t>
            </a:r>
          </a:p>
          <a:p>
            <a:r>
              <a:rPr lang="en-US" sz="4600" dirty="0"/>
              <a:t>K-Means cluster chosen by comparing scores calculated below.</a:t>
            </a:r>
          </a:p>
          <a:p>
            <a:r>
              <a:rPr lang="en-US" sz="4600" dirty="0"/>
              <a:t>Silhouette and </a:t>
            </a:r>
            <a:r>
              <a:rPr lang="en-US" sz="4600" dirty="0" err="1"/>
              <a:t>Calinski-Harabaz</a:t>
            </a:r>
            <a:r>
              <a:rPr lang="en-US" sz="4600" dirty="0"/>
              <a:t> scores were used as non-ground truth scores. </a:t>
            </a:r>
          </a:p>
          <a:p>
            <a:r>
              <a:rPr lang="en-US" sz="4600" dirty="0"/>
              <a:t>Completeness, Homogeneity, and ARI scores were used as ground truth scores related to the world feature. </a:t>
            </a:r>
          </a:p>
          <a:p>
            <a:r>
              <a:rPr lang="en-US" sz="4600" dirty="0"/>
              <a:t>Percentages of each cluster were calculated to choose the appropriate clustering methods. </a:t>
            </a:r>
          </a:p>
          <a:p>
            <a:pPr marL="0" indent="0">
              <a:buNone/>
            </a:pPr>
            <a:endParaRPr lang="en-US" sz="4600" dirty="0"/>
          </a:p>
          <a:p>
            <a:endParaRPr lang="en-US" sz="4600" dirty="0"/>
          </a:p>
          <a:p>
            <a:endParaRPr lang="en-US" dirty="0"/>
          </a:p>
        </p:txBody>
      </p:sp>
    </p:spTree>
    <p:extLst>
      <p:ext uri="{BB962C8B-B14F-4D97-AF65-F5344CB8AC3E}">
        <p14:creationId xmlns:p14="http://schemas.microsoft.com/office/powerpoint/2010/main" val="60825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201295" y="178420"/>
            <a:ext cx="7489143" cy="672722"/>
          </a:xfrm>
        </p:spPr>
        <p:txBody>
          <a:bodyPr>
            <a:normAutofit fontScale="90000"/>
          </a:bodyPr>
          <a:lstStyle/>
          <a:p>
            <a:r>
              <a:rPr lang="en-US" dirty="0"/>
              <a:t>clustering evaluation scores</a:t>
            </a:r>
          </a:p>
        </p:txBody>
      </p:sp>
      <p:sp>
        <p:nvSpPr>
          <p:cNvPr id="4" name="TextBox 3">
            <a:extLst>
              <a:ext uri="{FF2B5EF4-FFF2-40B4-BE49-F238E27FC236}">
                <a16:creationId xmlns:a16="http://schemas.microsoft.com/office/drawing/2014/main" id="{64F2942F-20A6-BA40-87EF-136490BCB4C5}"/>
              </a:ext>
            </a:extLst>
          </p:cNvPr>
          <p:cNvSpPr txBox="1"/>
          <p:nvPr/>
        </p:nvSpPr>
        <p:spPr>
          <a:xfrm>
            <a:off x="718457" y="1469571"/>
            <a:ext cx="5878286" cy="181247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B722301B-5811-3E49-B709-850719E29952}"/>
              </a:ext>
            </a:extLst>
          </p:cNvPr>
          <p:cNvSpPr txBox="1"/>
          <p:nvPr/>
        </p:nvSpPr>
        <p:spPr>
          <a:xfrm>
            <a:off x="0" y="960103"/>
            <a:ext cx="6008914" cy="2862322"/>
          </a:xfrm>
          <a:prstGeom prst="rect">
            <a:avLst/>
          </a:prstGeom>
          <a:noFill/>
          <a:ln>
            <a:solidFill>
              <a:schemeClr val="tx1"/>
            </a:solidFill>
          </a:ln>
        </p:spPr>
        <p:txBody>
          <a:bodyPr wrap="square" rtlCol="0">
            <a:spAutoFit/>
          </a:bodyPr>
          <a:lstStyle/>
          <a:p>
            <a:r>
              <a:rPr lang="en-US" dirty="0" err="1"/>
              <a:t>Calinski-Harabaz</a:t>
            </a:r>
            <a:r>
              <a:rPr lang="en-US" dirty="0"/>
              <a:t> Index- </a:t>
            </a:r>
          </a:p>
          <a:p>
            <a:pPr marL="742950" lvl="1" indent="-285750">
              <a:buFont typeface="Arial" panose="020B0604020202020204" pitchFamily="34" charset="0"/>
              <a:buChar char="•"/>
            </a:pPr>
            <a:r>
              <a:rPr lang="en-US" dirty="0"/>
              <a:t>Additionally known as the Variance Ratio Criterion where a higher score means a better defined cluster.</a:t>
            </a:r>
          </a:p>
          <a:p>
            <a:pPr marL="742950" lvl="1" indent="-285750">
              <a:buFont typeface="Arial" panose="020B0604020202020204" pitchFamily="34" charset="0"/>
              <a:buChar char="•"/>
            </a:pPr>
            <a:r>
              <a:rPr lang="en-US" dirty="0"/>
              <a:t> It compares the ratio of the between-clusters dispersion mean and the within-cluster dispersion.</a:t>
            </a:r>
          </a:p>
          <a:p>
            <a:pPr marL="742950" lvl="1" indent="-285750">
              <a:buFont typeface="Arial" panose="020B0604020202020204" pitchFamily="34" charset="0"/>
              <a:buChar char="•"/>
            </a:pPr>
            <a:r>
              <a:rPr lang="en-US" dirty="0"/>
              <a:t> Scores are higher when dense and separated from other clusters. </a:t>
            </a:r>
          </a:p>
          <a:p>
            <a:pPr marL="742950" lvl="1" indent="-285750">
              <a:buFont typeface="Arial" panose="020B0604020202020204" pitchFamily="34" charset="0"/>
              <a:buChar char="•"/>
            </a:pPr>
            <a:r>
              <a:rPr lang="en-US" dirty="0"/>
              <a:t>The score is normalized with respect to the others scores for comparison in one chart.</a:t>
            </a:r>
          </a:p>
          <a:p>
            <a:endParaRPr lang="en-US" dirty="0"/>
          </a:p>
        </p:txBody>
      </p:sp>
      <p:sp>
        <p:nvSpPr>
          <p:cNvPr id="6" name="Rectangle 5">
            <a:extLst>
              <a:ext uri="{FF2B5EF4-FFF2-40B4-BE49-F238E27FC236}">
                <a16:creationId xmlns:a16="http://schemas.microsoft.com/office/drawing/2014/main" id="{0C11F224-2A6A-274C-B5E8-C5C2508B7A36}"/>
              </a:ext>
            </a:extLst>
          </p:cNvPr>
          <p:cNvSpPr/>
          <p:nvPr/>
        </p:nvSpPr>
        <p:spPr>
          <a:xfrm>
            <a:off x="6096000" y="960103"/>
            <a:ext cx="6096000" cy="2862322"/>
          </a:xfrm>
          <a:prstGeom prst="rect">
            <a:avLst/>
          </a:prstGeom>
          <a:ln>
            <a:solidFill>
              <a:schemeClr val="tx1"/>
            </a:solidFill>
          </a:ln>
        </p:spPr>
        <p:txBody>
          <a:bodyPr>
            <a:spAutoFit/>
          </a:bodyPr>
          <a:lstStyle/>
          <a:p>
            <a:r>
              <a:rPr lang="en-US" dirty="0"/>
              <a:t>Silhouette Score- </a:t>
            </a:r>
          </a:p>
          <a:p>
            <a:pPr marL="742950" lvl="1" indent="-285750">
              <a:buFont typeface="Arial" panose="020B0604020202020204" pitchFamily="34" charset="0"/>
              <a:buChar char="•"/>
            </a:pPr>
            <a:r>
              <a:rPr lang="en-US" dirty="0"/>
              <a:t>the ratio of difference between the mean nearest-cluster distance and mean intra-cluster distance over the maximum between both scores.</a:t>
            </a:r>
          </a:p>
          <a:p>
            <a:pPr marL="742950" lvl="1" indent="-285750">
              <a:buFont typeface="Arial" panose="020B0604020202020204" pitchFamily="34" charset="0"/>
              <a:buChar char="•"/>
            </a:pPr>
            <a:r>
              <a:rPr lang="en-US" dirty="0"/>
              <a:t>+1 indicates a highly dense cluster while scores close to 0 indicates overlapping clusters and -1 indicates incorrect clustering.</a:t>
            </a:r>
            <a:br>
              <a:rPr lang="en-US" dirty="0"/>
            </a:br>
            <a:r>
              <a:rPr lang="en-US" dirty="0"/>
              <a:t>s=(b-a)/max(</a:t>
            </a:r>
            <a:r>
              <a:rPr lang="en-US" dirty="0" err="1"/>
              <a:t>b,a</a:t>
            </a:r>
            <a:r>
              <a:rPr lang="en-US" dirty="0"/>
              <a:t>)</a:t>
            </a:r>
            <a:br>
              <a:rPr lang="en-US" dirty="0"/>
            </a:br>
            <a:r>
              <a:rPr lang="en-US" dirty="0"/>
              <a:t>mean intra-cluster distance (a)</a:t>
            </a:r>
            <a:br>
              <a:rPr lang="en-US" dirty="0"/>
            </a:br>
            <a:r>
              <a:rPr lang="en-US" dirty="0"/>
              <a:t>mean nearest-cluster distance (b)</a:t>
            </a:r>
          </a:p>
        </p:txBody>
      </p:sp>
      <p:sp>
        <p:nvSpPr>
          <p:cNvPr id="7" name="TextBox 6">
            <a:extLst>
              <a:ext uri="{FF2B5EF4-FFF2-40B4-BE49-F238E27FC236}">
                <a16:creationId xmlns:a16="http://schemas.microsoft.com/office/drawing/2014/main" id="{33D9AD16-99C7-F04D-AE21-5A44CC42040F}"/>
              </a:ext>
            </a:extLst>
          </p:cNvPr>
          <p:cNvSpPr txBox="1"/>
          <p:nvPr/>
        </p:nvSpPr>
        <p:spPr>
          <a:xfrm>
            <a:off x="2049235" y="4605855"/>
            <a:ext cx="9095015" cy="2031325"/>
          </a:xfrm>
          <a:prstGeom prst="rect">
            <a:avLst/>
          </a:prstGeom>
          <a:noFill/>
          <a:ln>
            <a:solidFill>
              <a:schemeClr val="tx1"/>
            </a:solidFill>
          </a:ln>
        </p:spPr>
        <p:txBody>
          <a:bodyPr wrap="square" rtlCol="0">
            <a:spAutoFit/>
          </a:bodyPr>
          <a:lstStyle/>
          <a:p>
            <a:r>
              <a:rPr lang="en-US" dirty="0"/>
              <a:t>Source: </a:t>
            </a:r>
            <a:r>
              <a:rPr lang="en-US" dirty="0" err="1"/>
              <a:t>Caliński</a:t>
            </a:r>
            <a:r>
              <a:rPr lang="en-US" dirty="0"/>
              <a:t>, T., &amp; </a:t>
            </a:r>
            <a:r>
              <a:rPr lang="en-US" dirty="0" err="1"/>
              <a:t>Harabasz</a:t>
            </a:r>
            <a:r>
              <a:rPr lang="en-US" dirty="0"/>
              <a:t>, J. (1974). “A dendrite method for cluster analysis”. Communications in Statistics-theory and Methods 3: 1-27. doi:10.1080/03610926.2011.560741. </a:t>
            </a:r>
          </a:p>
          <a:p>
            <a:r>
              <a:rPr lang="en-US" dirty="0"/>
              <a:t>Source: Peter J. </a:t>
            </a:r>
            <a:r>
              <a:rPr lang="en-US" dirty="0" err="1"/>
              <a:t>Rousseeuw</a:t>
            </a:r>
            <a:r>
              <a:rPr lang="en-US" dirty="0"/>
              <a:t> (1987). “Silhouettes: a Graphical Aid to the Interpretation and Validation of Cluster Analysis”. Computational and Applied Mathematics 20: 53–65. doi:10.1016/0377-0427(87)90125-7.</a:t>
            </a:r>
          </a:p>
          <a:p>
            <a:endParaRPr lang="en-US" dirty="0"/>
          </a:p>
          <a:p>
            <a:endParaRPr lang="en-US" dirty="0"/>
          </a:p>
        </p:txBody>
      </p:sp>
    </p:spTree>
    <p:extLst>
      <p:ext uri="{BB962C8B-B14F-4D97-AF65-F5344CB8AC3E}">
        <p14:creationId xmlns:p14="http://schemas.microsoft.com/office/powerpoint/2010/main" val="2163028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CBBB-E3F5-6745-BC91-2E4CBDD00BCD}"/>
              </a:ext>
            </a:extLst>
          </p:cNvPr>
          <p:cNvSpPr>
            <a:spLocks noGrp="1"/>
          </p:cNvSpPr>
          <p:nvPr>
            <p:ph type="title"/>
          </p:nvPr>
        </p:nvSpPr>
        <p:spPr>
          <a:xfrm>
            <a:off x="2201295" y="178420"/>
            <a:ext cx="7489143" cy="672722"/>
          </a:xfrm>
        </p:spPr>
        <p:txBody>
          <a:bodyPr>
            <a:normAutofit fontScale="90000"/>
          </a:bodyPr>
          <a:lstStyle/>
          <a:p>
            <a:r>
              <a:rPr lang="en-US" dirty="0"/>
              <a:t>clustering evaluation scores</a:t>
            </a:r>
          </a:p>
        </p:txBody>
      </p:sp>
      <p:sp>
        <p:nvSpPr>
          <p:cNvPr id="3" name="Content Placeholder 2">
            <a:extLst>
              <a:ext uri="{FF2B5EF4-FFF2-40B4-BE49-F238E27FC236}">
                <a16:creationId xmlns:a16="http://schemas.microsoft.com/office/drawing/2014/main" id="{898C064F-7AE8-B440-90AF-51B9E59FE175}"/>
              </a:ext>
            </a:extLst>
          </p:cNvPr>
          <p:cNvSpPr>
            <a:spLocks noGrp="1"/>
          </p:cNvSpPr>
          <p:nvPr>
            <p:ph idx="1"/>
          </p:nvPr>
        </p:nvSpPr>
        <p:spPr>
          <a:xfrm>
            <a:off x="1493092" y="1792736"/>
            <a:ext cx="8905548" cy="4338095"/>
          </a:xfrm>
          <a:ln>
            <a:solidFill>
              <a:schemeClr val="tx1"/>
            </a:solidFill>
          </a:ln>
        </p:spPr>
        <p:txBody>
          <a:bodyPr>
            <a:normAutofit/>
          </a:bodyPr>
          <a:lstStyle/>
          <a:p>
            <a:r>
              <a:rPr lang="en-US" dirty="0"/>
              <a:t>Adjusted Rand Score-The Rand Index compares how pairs of </a:t>
            </a:r>
            <a:r>
              <a:rPr lang="en-US" dirty="0" err="1"/>
              <a:t>datapoints</a:t>
            </a:r>
            <a:r>
              <a:rPr lang="en-US" dirty="0"/>
              <a:t> relate in the ground truth and in the post-clustering assignment. There are four possible types of pair relationships:</a:t>
            </a:r>
            <a:br>
              <a:rPr lang="en-US" dirty="0"/>
            </a:br>
            <a:r>
              <a:rPr lang="en-US" dirty="0"/>
              <a:t>a=Members of the same cluster in the ground truth match same cluster in the new solution.</a:t>
            </a:r>
            <a:br>
              <a:rPr lang="en-US" dirty="0"/>
            </a:br>
            <a:r>
              <a:rPr lang="en-US" dirty="0"/>
              <a:t>b=Members of the same cluster in the ground truth match different clusters in the new solution.</a:t>
            </a:r>
            <a:br>
              <a:rPr lang="en-US" dirty="0"/>
            </a:br>
            <a:r>
              <a:rPr lang="en-US" dirty="0"/>
              <a:t>c=Members of different clusters in the ground truth match the same cluster in the new solution.</a:t>
            </a:r>
            <a:br>
              <a:rPr lang="en-US" dirty="0"/>
            </a:br>
            <a:r>
              <a:rPr lang="en-US" dirty="0"/>
              <a:t>d=Members of different clusters in the ground truth match different clusters in the new solution.</a:t>
            </a:r>
            <a:br>
              <a:rPr lang="en-US" dirty="0"/>
            </a:br>
            <a:r>
              <a:rPr lang="en-US" dirty="0"/>
              <a:t>E(RI)- expected RI</a:t>
            </a:r>
            <a:br>
              <a:rPr lang="en-US" dirty="0"/>
            </a:br>
            <a:r>
              <a:rPr lang="en-US" dirty="0"/>
              <a:t>RI=(</a:t>
            </a:r>
            <a:r>
              <a:rPr lang="en-US" dirty="0" err="1"/>
              <a:t>a+c</a:t>
            </a:r>
            <a:r>
              <a:rPr lang="en-US" dirty="0"/>
              <a:t>)/sum(</a:t>
            </a:r>
            <a:r>
              <a:rPr lang="en-US" dirty="0" err="1"/>
              <a:t>a,b,c,d</a:t>
            </a:r>
            <a:r>
              <a:rPr lang="en-US" dirty="0"/>
              <a:t>)</a:t>
            </a:r>
            <a:br>
              <a:rPr lang="en-US" dirty="0"/>
            </a:br>
            <a:r>
              <a:rPr lang="en-US" dirty="0"/>
              <a:t>ARI=(RI-E(RI)/(max(RI)-E(RI))</a:t>
            </a:r>
          </a:p>
          <a:p>
            <a:endParaRPr lang="en-US" dirty="0"/>
          </a:p>
          <a:p>
            <a:endParaRPr lang="en-US" dirty="0"/>
          </a:p>
          <a:p>
            <a:endParaRPr lang="en-US" dirty="0"/>
          </a:p>
          <a:p>
            <a:pPr marL="0" indent="0">
              <a:buNone/>
            </a:pPr>
            <a:endParaRPr lang="en-US" sz="4600" dirty="0"/>
          </a:p>
          <a:p>
            <a:endParaRPr lang="en-US" sz="4600" dirty="0"/>
          </a:p>
          <a:p>
            <a:endParaRPr lang="en-US" dirty="0"/>
          </a:p>
        </p:txBody>
      </p:sp>
      <p:sp>
        <p:nvSpPr>
          <p:cNvPr id="4" name="TextBox 3">
            <a:extLst>
              <a:ext uri="{FF2B5EF4-FFF2-40B4-BE49-F238E27FC236}">
                <a16:creationId xmlns:a16="http://schemas.microsoft.com/office/drawing/2014/main" id="{64F2942F-20A6-BA40-87EF-136490BCB4C5}"/>
              </a:ext>
            </a:extLst>
          </p:cNvPr>
          <p:cNvSpPr txBox="1"/>
          <p:nvPr/>
        </p:nvSpPr>
        <p:spPr>
          <a:xfrm>
            <a:off x="718457" y="1469571"/>
            <a:ext cx="5878286" cy="181247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9BEF37A0-0CD8-F64A-A222-F95A4AB61D05}"/>
              </a:ext>
            </a:extLst>
          </p:cNvPr>
          <p:cNvSpPr txBox="1"/>
          <p:nvPr/>
        </p:nvSpPr>
        <p:spPr>
          <a:xfrm>
            <a:off x="1493092" y="1146405"/>
            <a:ext cx="8905548"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Homogeneity Score- Each cluster contains only members of a single class. </a:t>
            </a:r>
          </a:p>
          <a:p>
            <a:pPr marL="285750" indent="-285750">
              <a:buFont typeface="Arial" panose="020B0604020202020204" pitchFamily="34" charset="0"/>
              <a:buChar char="•"/>
            </a:pPr>
            <a:r>
              <a:rPr lang="en-US" dirty="0"/>
              <a:t>Completeness Score-All members of a given class are assigned to the same cluster. </a:t>
            </a:r>
          </a:p>
        </p:txBody>
      </p:sp>
    </p:spTree>
    <p:extLst>
      <p:ext uri="{BB962C8B-B14F-4D97-AF65-F5344CB8AC3E}">
        <p14:creationId xmlns:p14="http://schemas.microsoft.com/office/powerpoint/2010/main" val="861896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C0988D8-6B53-3943-9EE6-471258518059}"/>
              </a:ext>
            </a:extLst>
          </p:cNvPr>
          <p:cNvGraphicFramePr>
            <a:graphicFrameLocks noGrp="1"/>
          </p:cNvGraphicFramePr>
          <p:nvPr>
            <p:ph sz="half" idx="2"/>
            <p:extLst>
              <p:ext uri="{D42A27DB-BD31-4B8C-83A1-F6EECF244321}">
                <p14:modId xmlns:p14="http://schemas.microsoft.com/office/powerpoint/2010/main" val="1308593587"/>
              </p:ext>
            </p:extLst>
          </p:nvPr>
        </p:nvGraphicFramePr>
        <p:xfrm>
          <a:off x="1956851" y="2204342"/>
          <a:ext cx="3210002" cy="1920995"/>
        </p:xfrm>
        <a:graphic>
          <a:graphicData uri="http://schemas.openxmlformats.org/drawingml/2006/table">
            <a:tbl>
              <a:tblPr>
                <a:tableStyleId>{5C22544A-7EE6-4342-B048-85BDC9FD1C3A}</a:tableStyleId>
              </a:tblPr>
              <a:tblGrid>
                <a:gridCol w="2312027">
                  <a:extLst>
                    <a:ext uri="{9D8B030D-6E8A-4147-A177-3AD203B41FA5}">
                      <a16:colId xmlns:a16="http://schemas.microsoft.com/office/drawing/2014/main" val="421663234"/>
                    </a:ext>
                  </a:extLst>
                </a:gridCol>
                <a:gridCol w="897975">
                  <a:extLst>
                    <a:ext uri="{9D8B030D-6E8A-4147-A177-3AD203B41FA5}">
                      <a16:colId xmlns:a16="http://schemas.microsoft.com/office/drawing/2014/main" val="2728828451"/>
                    </a:ext>
                  </a:extLst>
                </a:gridCol>
              </a:tblGrid>
              <a:tr h="140403">
                <a:tc gridSpan="2">
                  <a:txBody>
                    <a:bodyPr/>
                    <a:lstStyle/>
                    <a:p>
                      <a:pPr algn="ctr" fontAlgn="ctr"/>
                      <a:r>
                        <a:rPr lang="en-US" sz="1200" u="none" strike="noStrike" dirty="0">
                          <a:effectLst/>
                        </a:rPr>
                        <a:t>Mean-Shift</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2432560302"/>
                  </a:ext>
                </a:extLst>
              </a:tr>
              <a:tr h="345718">
                <a:tc>
                  <a:txBody>
                    <a:bodyPr/>
                    <a:lstStyle/>
                    <a:p>
                      <a:pPr algn="ctr" fontAlgn="ctr"/>
                      <a:r>
                        <a:rPr lang="en-US" sz="1200" u="none" strike="noStrike" dirty="0">
                          <a:effectLst/>
                        </a:rPr>
                        <a:t>Number of Estimated Clusters:</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95974593"/>
                  </a:ext>
                </a:extLst>
              </a:tr>
              <a:tr h="345718">
                <a:tc>
                  <a:txBody>
                    <a:bodyPr/>
                    <a:lstStyle/>
                    <a:p>
                      <a:pPr algn="ctr" fontAlgn="ctr"/>
                      <a:r>
                        <a:rPr lang="en-US" sz="1200" u="none" strike="noStrike" dirty="0" err="1">
                          <a:effectLst/>
                        </a:rPr>
                        <a:t>Calinski</a:t>
                      </a:r>
                      <a:r>
                        <a:rPr lang="en-US" sz="1200" u="none" strike="noStrike" dirty="0">
                          <a:effectLst/>
                        </a:rPr>
                        <a:t> </a:t>
                      </a:r>
                      <a:r>
                        <a:rPr lang="en-US" sz="1200" u="none" strike="noStrike" dirty="0" err="1">
                          <a:effectLst/>
                        </a:rPr>
                        <a:t>Harabaz</a:t>
                      </a:r>
                      <a:r>
                        <a:rPr lang="en-US" sz="1200" u="none" strike="noStrike" dirty="0">
                          <a:effectLst/>
                        </a:rPr>
                        <a:t> Score</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0.09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5046919"/>
                  </a:ext>
                </a:extLst>
              </a:tr>
              <a:tr h="345718">
                <a:tc>
                  <a:txBody>
                    <a:bodyPr/>
                    <a:lstStyle/>
                    <a:p>
                      <a:pPr algn="ctr" fontAlgn="ctr"/>
                      <a:r>
                        <a:rPr lang="en-US" sz="1200" u="none" strike="noStrike">
                          <a:effectLst/>
                        </a:rPr>
                        <a:t>Silhouette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0.35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90699438"/>
                  </a:ext>
                </a:extLst>
              </a:tr>
              <a:tr h="345718">
                <a:tc>
                  <a:txBody>
                    <a:bodyPr/>
                    <a:lstStyle/>
                    <a:p>
                      <a:pPr algn="ctr" fontAlgn="ctr"/>
                      <a:r>
                        <a:rPr lang="en-US" sz="1200" u="none" strike="noStrike">
                          <a:effectLst/>
                        </a:rPr>
                        <a:t>Homogenity Score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0.15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7051703"/>
                  </a:ext>
                </a:extLst>
              </a:tr>
              <a:tr h="345718">
                <a:tc>
                  <a:txBody>
                    <a:bodyPr/>
                    <a:lstStyle/>
                    <a:p>
                      <a:pPr algn="ctr" fontAlgn="ctr"/>
                      <a:r>
                        <a:rPr lang="en-US" sz="1200" u="none" strike="noStrike">
                          <a:effectLst/>
                        </a:rPr>
                        <a:t>Completeness Score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0.02</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54599284"/>
                  </a:ext>
                </a:extLst>
              </a:tr>
            </a:tbl>
          </a:graphicData>
        </a:graphic>
      </p:graphicFrame>
      <p:graphicFrame>
        <p:nvGraphicFramePr>
          <p:cNvPr id="8" name="Content Placeholder 7">
            <a:extLst>
              <a:ext uri="{FF2B5EF4-FFF2-40B4-BE49-F238E27FC236}">
                <a16:creationId xmlns:a16="http://schemas.microsoft.com/office/drawing/2014/main" id="{9589E5E9-D18B-9844-B0D0-C4A11CD0128D}"/>
              </a:ext>
            </a:extLst>
          </p:cNvPr>
          <p:cNvGraphicFramePr>
            <a:graphicFrameLocks noGrp="1"/>
          </p:cNvGraphicFramePr>
          <p:nvPr>
            <p:ph sz="quarter" idx="4"/>
            <p:extLst>
              <p:ext uri="{D42A27DB-BD31-4B8C-83A1-F6EECF244321}">
                <p14:modId xmlns:p14="http://schemas.microsoft.com/office/powerpoint/2010/main" val="323231619"/>
              </p:ext>
            </p:extLst>
          </p:nvPr>
        </p:nvGraphicFramePr>
        <p:xfrm>
          <a:off x="1956851" y="4126278"/>
          <a:ext cx="3210002" cy="1004899"/>
        </p:xfrm>
        <a:graphic>
          <a:graphicData uri="http://schemas.openxmlformats.org/drawingml/2006/table">
            <a:tbl>
              <a:tblPr>
                <a:tableStyleId>{5C22544A-7EE6-4342-B048-85BDC9FD1C3A}</a:tableStyleId>
              </a:tblPr>
              <a:tblGrid>
                <a:gridCol w="1695850">
                  <a:extLst>
                    <a:ext uri="{9D8B030D-6E8A-4147-A177-3AD203B41FA5}">
                      <a16:colId xmlns:a16="http://schemas.microsoft.com/office/drawing/2014/main" val="574167975"/>
                    </a:ext>
                  </a:extLst>
                </a:gridCol>
                <a:gridCol w="1514152">
                  <a:extLst>
                    <a:ext uri="{9D8B030D-6E8A-4147-A177-3AD203B41FA5}">
                      <a16:colId xmlns:a16="http://schemas.microsoft.com/office/drawing/2014/main" val="1078574793"/>
                    </a:ext>
                  </a:extLst>
                </a:gridCol>
              </a:tblGrid>
              <a:tr h="231034">
                <a:tc gridSpan="2">
                  <a:txBody>
                    <a:bodyPr/>
                    <a:lstStyle/>
                    <a:p>
                      <a:pPr algn="ctr" fontAlgn="ctr"/>
                      <a:r>
                        <a:rPr lang="en-US" sz="1200" u="none" strike="noStrike" dirty="0">
                          <a:effectLst/>
                        </a:rPr>
                        <a:t> Mean Shift Cluster Percentages</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880917115"/>
                  </a:ext>
                </a:extLst>
              </a:tr>
              <a:tr h="257955">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97.5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11525165"/>
                  </a:ext>
                </a:extLst>
              </a:tr>
              <a:tr h="257955">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45513803"/>
                  </a:ext>
                </a:extLst>
              </a:tr>
              <a:tr h="257955">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0.6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75676222"/>
                  </a:ext>
                </a:extLst>
              </a:tr>
            </a:tbl>
          </a:graphicData>
        </a:graphic>
      </p:graphicFrame>
      <p:sp>
        <p:nvSpPr>
          <p:cNvPr id="6" name="Title 5">
            <a:extLst>
              <a:ext uri="{FF2B5EF4-FFF2-40B4-BE49-F238E27FC236}">
                <a16:creationId xmlns:a16="http://schemas.microsoft.com/office/drawing/2014/main" id="{83EF9CC4-629E-B74C-891B-673DBF4C5EA5}"/>
              </a:ext>
            </a:extLst>
          </p:cNvPr>
          <p:cNvSpPr>
            <a:spLocks noGrp="1"/>
          </p:cNvSpPr>
          <p:nvPr>
            <p:ph type="title"/>
          </p:nvPr>
        </p:nvSpPr>
        <p:spPr>
          <a:xfrm>
            <a:off x="1956851" y="756576"/>
            <a:ext cx="8762929" cy="1188720"/>
          </a:xfrm>
        </p:spPr>
        <p:txBody>
          <a:bodyPr/>
          <a:lstStyle/>
          <a:p>
            <a:r>
              <a:rPr lang="en-US" dirty="0"/>
              <a:t>Comparison of K-means and mean shift</a:t>
            </a:r>
          </a:p>
        </p:txBody>
      </p:sp>
      <p:graphicFrame>
        <p:nvGraphicFramePr>
          <p:cNvPr id="9" name="Table 8">
            <a:extLst>
              <a:ext uri="{FF2B5EF4-FFF2-40B4-BE49-F238E27FC236}">
                <a16:creationId xmlns:a16="http://schemas.microsoft.com/office/drawing/2014/main" id="{5831C6BE-BDC2-034D-938F-0BC080633EB7}"/>
              </a:ext>
            </a:extLst>
          </p:cNvPr>
          <p:cNvGraphicFramePr>
            <a:graphicFrameLocks noGrp="1"/>
          </p:cNvGraphicFramePr>
          <p:nvPr>
            <p:extLst>
              <p:ext uri="{D42A27DB-BD31-4B8C-83A1-F6EECF244321}">
                <p14:modId xmlns:p14="http://schemas.microsoft.com/office/powerpoint/2010/main" val="4236282783"/>
              </p:ext>
            </p:extLst>
          </p:nvPr>
        </p:nvGraphicFramePr>
        <p:xfrm>
          <a:off x="6800591" y="4125337"/>
          <a:ext cx="3209544" cy="1005840"/>
        </p:xfrm>
        <a:graphic>
          <a:graphicData uri="http://schemas.openxmlformats.org/drawingml/2006/table">
            <a:tbl>
              <a:tblPr>
                <a:tableStyleId>{5C22544A-7EE6-4342-B048-85BDC9FD1C3A}</a:tableStyleId>
              </a:tblPr>
              <a:tblGrid>
                <a:gridCol w="1695608">
                  <a:extLst>
                    <a:ext uri="{9D8B030D-6E8A-4147-A177-3AD203B41FA5}">
                      <a16:colId xmlns:a16="http://schemas.microsoft.com/office/drawing/2014/main" val="1948671516"/>
                    </a:ext>
                  </a:extLst>
                </a:gridCol>
                <a:gridCol w="1513936">
                  <a:extLst>
                    <a:ext uri="{9D8B030D-6E8A-4147-A177-3AD203B41FA5}">
                      <a16:colId xmlns:a16="http://schemas.microsoft.com/office/drawing/2014/main" val="11553862"/>
                    </a:ext>
                  </a:extLst>
                </a:gridCol>
              </a:tblGrid>
              <a:tr h="251460">
                <a:tc gridSpan="2">
                  <a:txBody>
                    <a:bodyPr/>
                    <a:lstStyle/>
                    <a:p>
                      <a:pPr algn="ctr" fontAlgn="ctr"/>
                      <a:r>
                        <a:rPr lang="en-US" sz="1200" u="none" strike="noStrike">
                          <a:effectLst/>
                        </a:rPr>
                        <a:t>K-Means Cluster Percentages</a:t>
                      </a:r>
                      <a:endParaRPr lang="en-US" sz="1200" b="0"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81215973"/>
                  </a:ext>
                </a:extLst>
              </a:tr>
              <a:tr h="251460">
                <a:tc>
                  <a:txBody>
                    <a:bodyPr/>
                    <a:lstStyle/>
                    <a:p>
                      <a:pPr algn="ct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47.5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38775111"/>
                  </a:ext>
                </a:extLst>
              </a:tr>
              <a:tr h="251460">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29.3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1271494"/>
                  </a:ext>
                </a:extLst>
              </a:tr>
              <a:tr h="251460">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23.3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9540263"/>
                  </a:ext>
                </a:extLst>
              </a:tr>
            </a:tbl>
          </a:graphicData>
        </a:graphic>
      </p:graphicFrame>
      <p:graphicFrame>
        <p:nvGraphicFramePr>
          <p:cNvPr id="10" name="Table 9">
            <a:extLst>
              <a:ext uri="{FF2B5EF4-FFF2-40B4-BE49-F238E27FC236}">
                <a16:creationId xmlns:a16="http://schemas.microsoft.com/office/drawing/2014/main" id="{01D802FD-14B9-A640-A292-590A0977E608}"/>
              </a:ext>
            </a:extLst>
          </p:cNvPr>
          <p:cNvGraphicFramePr>
            <a:graphicFrameLocks noGrp="1"/>
          </p:cNvGraphicFramePr>
          <p:nvPr>
            <p:extLst>
              <p:ext uri="{D42A27DB-BD31-4B8C-83A1-F6EECF244321}">
                <p14:modId xmlns:p14="http://schemas.microsoft.com/office/powerpoint/2010/main" val="2965870912"/>
              </p:ext>
            </p:extLst>
          </p:nvPr>
        </p:nvGraphicFramePr>
        <p:xfrm>
          <a:off x="6800591" y="2205097"/>
          <a:ext cx="3209544" cy="1920240"/>
        </p:xfrm>
        <a:graphic>
          <a:graphicData uri="http://schemas.openxmlformats.org/drawingml/2006/table">
            <a:tbl>
              <a:tblPr>
                <a:tableStyleId>{5C22544A-7EE6-4342-B048-85BDC9FD1C3A}</a:tableStyleId>
              </a:tblPr>
              <a:tblGrid>
                <a:gridCol w="2311697">
                  <a:extLst>
                    <a:ext uri="{9D8B030D-6E8A-4147-A177-3AD203B41FA5}">
                      <a16:colId xmlns:a16="http://schemas.microsoft.com/office/drawing/2014/main" val="635313364"/>
                    </a:ext>
                  </a:extLst>
                </a:gridCol>
                <a:gridCol w="897847">
                  <a:extLst>
                    <a:ext uri="{9D8B030D-6E8A-4147-A177-3AD203B41FA5}">
                      <a16:colId xmlns:a16="http://schemas.microsoft.com/office/drawing/2014/main" val="4129536138"/>
                    </a:ext>
                  </a:extLst>
                </a:gridCol>
              </a:tblGrid>
              <a:tr h="320040">
                <a:tc gridSpan="2">
                  <a:txBody>
                    <a:bodyPr/>
                    <a:lstStyle/>
                    <a:p>
                      <a:pPr algn="ctr" fontAlgn="ctr"/>
                      <a:r>
                        <a:rPr lang="en-US" sz="1200" u="none" strike="noStrike" dirty="0">
                          <a:effectLst/>
                        </a:rPr>
                        <a:t>K-Means</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hMerge="1">
                  <a:txBody>
                    <a:bodyPr/>
                    <a:lstStyle/>
                    <a:p>
                      <a:endParaRPr lang="en-US"/>
                    </a:p>
                  </a:txBody>
                  <a:tcPr/>
                </a:tc>
                <a:extLst>
                  <a:ext uri="{0D108BD9-81ED-4DB2-BD59-A6C34878D82A}">
                    <a16:rowId xmlns:a16="http://schemas.microsoft.com/office/drawing/2014/main" val="2425538879"/>
                  </a:ext>
                </a:extLst>
              </a:tr>
              <a:tr h="320040">
                <a:tc>
                  <a:txBody>
                    <a:bodyPr/>
                    <a:lstStyle/>
                    <a:p>
                      <a:pPr algn="ctr" fontAlgn="ctr"/>
                      <a:r>
                        <a:rPr lang="en-US" sz="1200" u="none" strike="noStrike" dirty="0">
                          <a:effectLst/>
                        </a:rPr>
                        <a:t>Number of Clusters</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275196570"/>
                  </a:ext>
                </a:extLst>
              </a:tr>
              <a:tr h="320040">
                <a:tc>
                  <a:txBody>
                    <a:bodyPr/>
                    <a:lstStyle/>
                    <a:p>
                      <a:pPr algn="ctr" fontAlgn="ctr"/>
                      <a:r>
                        <a:rPr lang="en-US" sz="1200" u="none" strike="noStrike" dirty="0" err="1">
                          <a:effectLst/>
                        </a:rPr>
                        <a:t>Calinski</a:t>
                      </a:r>
                      <a:r>
                        <a:rPr lang="en-US" sz="1200" u="none" strike="noStrike" dirty="0">
                          <a:effectLst/>
                        </a:rPr>
                        <a:t> </a:t>
                      </a:r>
                      <a:r>
                        <a:rPr lang="en-US" sz="1200" u="none" strike="noStrike" dirty="0" err="1">
                          <a:effectLst/>
                        </a:rPr>
                        <a:t>Harabaz</a:t>
                      </a:r>
                      <a:r>
                        <a:rPr lang="en-US" sz="1200" u="none" strike="noStrike" dirty="0">
                          <a:effectLst/>
                        </a:rPr>
                        <a:t> Score</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200" u="none" strike="noStrike" dirty="0">
                          <a:effectLst/>
                        </a:rPr>
                        <a:t>0.640</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2429181134"/>
                  </a:ext>
                </a:extLst>
              </a:tr>
              <a:tr h="320040">
                <a:tc>
                  <a:txBody>
                    <a:bodyPr/>
                    <a:lstStyle/>
                    <a:p>
                      <a:pPr algn="ctr" fontAlgn="ctr"/>
                      <a:r>
                        <a:rPr lang="en-US" sz="1200" u="none" strike="noStrike">
                          <a:effectLst/>
                        </a:rPr>
                        <a:t>Silhouette Score</a:t>
                      </a:r>
                      <a:endParaRPr lang="en-US" sz="1200" b="0" i="0" u="none" strike="noStrike">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200" u="none" strike="noStrike" dirty="0">
                          <a:effectLst/>
                        </a:rPr>
                        <a:t>0.215</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3490471079"/>
                  </a:ext>
                </a:extLst>
              </a:tr>
              <a:tr h="320040">
                <a:tc>
                  <a:txBody>
                    <a:bodyPr/>
                    <a:lstStyle/>
                    <a:p>
                      <a:pPr algn="ctr" fontAlgn="ctr"/>
                      <a:r>
                        <a:rPr lang="en-US" sz="1200" u="none" strike="noStrike">
                          <a:effectLst/>
                        </a:rPr>
                        <a:t>Homogenity Score</a:t>
                      </a:r>
                      <a:endParaRPr lang="en-US" sz="1200" b="0" i="0" u="none" strike="noStrike">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200" u="none" strike="noStrike" dirty="0">
                          <a:effectLst/>
                        </a:rPr>
                        <a:t>0.362</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3107072872"/>
                  </a:ext>
                </a:extLst>
              </a:tr>
              <a:tr h="320040">
                <a:tc>
                  <a:txBody>
                    <a:bodyPr/>
                    <a:lstStyle/>
                    <a:p>
                      <a:pPr algn="ctr" fontAlgn="ctr"/>
                      <a:r>
                        <a:rPr lang="en-US" sz="1200" u="none" strike="noStrike">
                          <a:effectLst/>
                        </a:rPr>
                        <a:t>Completeness Score </a:t>
                      </a:r>
                      <a:endParaRPr lang="en-US" sz="1200" b="0" i="0" u="none" strike="noStrike">
                        <a:solidFill>
                          <a:srgbClr val="000000"/>
                        </a:solidFill>
                        <a:effectLst/>
                        <a:latin typeface="Calibri" panose="020F0502020204030204" pitchFamily="34" charset="0"/>
                      </a:endParaRPr>
                    </a:p>
                  </a:txBody>
                  <a:tcPr marL="9525" marR="9525" marT="9525" marB="0" anchor="ctr">
                    <a:solidFill>
                      <a:srgbClr val="FFFF00"/>
                    </a:solidFill>
                  </a:tcPr>
                </a:tc>
                <a:tc>
                  <a:txBody>
                    <a:bodyPr/>
                    <a:lstStyle/>
                    <a:p>
                      <a:pPr algn="ctr" fontAlgn="ctr"/>
                      <a:r>
                        <a:rPr lang="en-US" sz="1200" u="none" strike="noStrike" dirty="0">
                          <a:effectLst/>
                        </a:rPr>
                        <a:t>0.460</a:t>
                      </a:r>
                      <a:endParaRPr lang="en-US" sz="1200" b="0" i="0" u="none" strike="noStrike" dirty="0">
                        <a:solidFill>
                          <a:srgbClr val="000000"/>
                        </a:solidFill>
                        <a:effectLst/>
                        <a:latin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3529976033"/>
                  </a:ext>
                </a:extLst>
              </a:tr>
            </a:tbl>
          </a:graphicData>
        </a:graphic>
      </p:graphicFrame>
    </p:spTree>
    <p:extLst>
      <p:ext uri="{BB962C8B-B14F-4D97-AF65-F5344CB8AC3E}">
        <p14:creationId xmlns:p14="http://schemas.microsoft.com/office/powerpoint/2010/main" val="25123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258693" y="842964"/>
            <a:ext cx="5017389" cy="542925"/>
          </a:xfrm>
        </p:spPr>
        <p:txBody>
          <a:bodyPr>
            <a:normAutofit fontScale="90000"/>
          </a:bodyPr>
          <a:lstStyle/>
          <a:p>
            <a:r>
              <a:rPr lang="en-US" dirty="0"/>
              <a:t>Motivation and purpose</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1902524" y="1866519"/>
            <a:ext cx="7755826" cy="2232515"/>
          </a:xfrm>
          <a:noFill/>
          <a:ln>
            <a:solidFill>
              <a:schemeClr val="tx2"/>
            </a:solidFill>
          </a:ln>
        </p:spPr>
        <p:txBody>
          <a:bodyPr>
            <a:normAutofit fontScale="25000" lnSpcReduction="20000"/>
          </a:bodyPr>
          <a:lstStyle/>
          <a:p>
            <a:r>
              <a:rPr lang="en-US" sz="7200" dirty="0"/>
              <a:t>Predict life expectancy by looking at the positive and negatively correlated factors to improve life quality </a:t>
            </a:r>
          </a:p>
          <a:p>
            <a:endParaRPr lang="en-US" sz="7200" dirty="0"/>
          </a:p>
          <a:p>
            <a:r>
              <a:rPr lang="en-US" sz="7200" dirty="0"/>
              <a:t>Try to discern any differences between countries groupings</a:t>
            </a:r>
          </a:p>
          <a:p>
            <a:endParaRPr lang="en-US" sz="7200" dirty="0"/>
          </a:p>
          <a:p>
            <a:r>
              <a:rPr lang="en-US" sz="7200" dirty="0"/>
              <a:t>Serves as an example for countries to assess to improve life expectancy for their citizens. </a:t>
            </a:r>
          </a:p>
          <a:p>
            <a:pPr marL="0" indent="0">
              <a:buNone/>
            </a:pPr>
            <a:br>
              <a:rPr lang="en-US" sz="7200" dirty="0"/>
            </a:br>
            <a:br>
              <a:rPr lang="en-US" sz="7200" dirty="0"/>
            </a:br>
            <a:endParaRPr lang="en-US" sz="7200" dirty="0"/>
          </a:p>
        </p:txBody>
      </p:sp>
    </p:spTree>
    <p:extLst>
      <p:ext uri="{BB962C8B-B14F-4D97-AF65-F5344CB8AC3E}">
        <p14:creationId xmlns:p14="http://schemas.microsoft.com/office/powerpoint/2010/main" val="164131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03CF-36DB-3142-8294-DD9C36396447}"/>
              </a:ext>
            </a:extLst>
          </p:cNvPr>
          <p:cNvSpPr>
            <a:spLocks noGrp="1"/>
          </p:cNvSpPr>
          <p:nvPr>
            <p:ph type="title"/>
          </p:nvPr>
        </p:nvSpPr>
        <p:spPr>
          <a:xfrm>
            <a:off x="3163029" y="436592"/>
            <a:ext cx="5865942" cy="809111"/>
          </a:xfrm>
        </p:spPr>
        <p:txBody>
          <a:bodyPr/>
          <a:lstStyle/>
          <a:p>
            <a:r>
              <a:rPr lang="en-US" dirty="0"/>
              <a:t>K-cluster determination</a:t>
            </a:r>
          </a:p>
        </p:txBody>
      </p:sp>
      <p:pic>
        <p:nvPicPr>
          <p:cNvPr id="9" name="Content Placeholder 8">
            <a:extLst>
              <a:ext uri="{FF2B5EF4-FFF2-40B4-BE49-F238E27FC236}">
                <a16:creationId xmlns:a16="http://schemas.microsoft.com/office/drawing/2014/main" id="{ED071EBC-2734-E440-8583-E85D146D3E8F}"/>
              </a:ext>
            </a:extLst>
          </p:cNvPr>
          <p:cNvPicPr>
            <a:picLocks noGrp="1" noChangeAspect="1"/>
          </p:cNvPicPr>
          <p:nvPr>
            <p:ph idx="1"/>
          </p:nvPr>
        </p:nvPicPr>
        <p:blipFill>
          <a:blip r:embed="rId2"/>
          <a:stretch>
            <a:fillRect/>
          </a:stretch>
        </p:blipFill>
        <p:spPr>
          <a:xfrm>
            <a:off x="3066239" y="1638301"/>
            <a:ext cx="5777974" cy="4660900"/>
          </a:xfrm>
        </p:spPr>
      </p:pic>
    </p:spTree>
    <p:extLst>
      <p:ext uri="{BB962C8B-B14F-4D97-AF65-F5344CB8AC3E}">
        <p14:creationId xmlns:p14="http://schemas.microsoft.com/office/powerpoint/2010/main" val="29041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3357571" y="37040"/>
            <a:ext cx="6316516" cy="347273"/>
          </a:xfrm>
        </p:spPr>
        <p:txBody>
          <a:bodyPr>
            <a:normAutofit fontScale="90000"/>
          </a:bodyPr>
          <a:lstStyle/>
          <a:p>
            <a:r>
              <a:rPr lang="en-US" dirty="0"/>
              <a:t>Applied k-means clustering</a:t>
            </a:r>
          </a:p>
        </p:txBody>
      </p:sp>
      <p:pic>
        <p:nvPicPr>
          <p:cNvPr id="5" name="Content Placeholder 4">
            <a:extLst>
              <a:ext uri="{FF2B5EF4-FFF2-40B4-BE49-F238E27FC236}">
                <a16:creationId xmlns:a16="http://schemas.microsoft.com/office/drawing/2014/main" id="{7C0596A8-1500-FA49-8CAB-E9096B87FD58}"/>
              </a:ext>
            </a:extLst>
          </p:cNvPr>
          <p:cNvPicPr>
            <a:picLocks noGrp="1" noChangeAspect="1"/>
          </p:cNvPicPr>
          <p:nvPr>
            <p:ph idx="1"/>
          </p:nvPr>
        </p:nvPicPr>
        <p:blipFill>
          <a:blip r:embed="rId2"/>
          <a:stretch>
            <a:fillRect/>
          </a:stretch>
        </p:blipFill>
        <p:spPr>
          <a:xfrm>
            <a:off x="154138" y="477079"/>
            <a:ext cx="3839079" cy="6252792"/>
          </a:xfrm>
        </p:spPr>
      </p:pic>
      <p:pic>
        <p:nvPicPr>
          <p:cNvPr id="14" name="Picture 13">
            <a:extLst>
              <a:ext uri="{FF2B5EF4-FFF2-40B4-BE49-F238E27FC236}">
                <a16:creationId xmlns:a16="http://schemas.microsoft.com/office/drawing/2014/main" id="{96E3A185-0416-F046-8142-4F0AC2EC3010}"/>
              </a:ext>
            </a:extLst>
          </p:cNvPr>
          <p:cNvPicPr>
            <a:picLocks noChangeAspect="1"/>
          </p:cNvPicPr>
          <p:nvPr/>
        </p:nvPicPr>
        <p:blipFill>
          <a:blip r:embed="rId3"/>
          <a:stretch>
            <a:fillRect/>
          </a:stretch>
        </p:blipFill>
        <p:spPr>
          <a:xfrm>
            <a:off x="4312952" y="485279"/>
            <a:ext cx="3824926" cy="3127248"/>
          </a:xfrm>
          <a:prstGeom prst="rect">
            <a:avLst/>
          </a:prstGeom>
        </p:spPr>
      </p:pic>
      <p:pic>
        <p:nvPicPr>
          <p:cNvPr id="17" name="Picture 16">
            <a:extLst>
              <a:ext uri="{FF2B5EF4-FFF2-40B4-BE49-F238E27FC236}">
                <a16:creationId xmlns:a16="http://schemas.microsoft.com/office/drawing/2014/main" id="{50D1CD74-0278-FB4B-BCFE-B98D80130F7A}"/>
              </a:ext>
            </a:extLst>
          </p:cNvPr>
          <p:cNvPicPr>
            <a:picLocks noChangeAspect="1"/>
          </p:cNvPicPr>
          <p:nvPr/>
        </p:nvPicPr>
        <p:blipFill>
          <a:blip r:embed="rId4"/>
          <a:stretch>
            <a:fillRect/>
          </a:stretch>
        </p:blipFill>
        <p:spPr>
          <a:xfrm>
            <a:off x="4312952" y="3612527"/>
            <a:ext cx="3824926" cy="3127248"/>
          </a:xfrm>
          <a:prstGeom prst="rect">
            <a:avLst/>
          </a:prstGeom>
        </p:spPr>
      </p:pic>
      <p:pic>
        <p:nvPicPr>
          <p:cNvPr id="10" name="Picture 9">
            <a:extLst>
              <a:ext uri="{FF2B5EF4-FFF2-40B4-BE49-F238E27FC236}">
                <a16:creationId xmlns:a16="http://schemas.microsoft.com/office/drawing/2014/main" id="{8F0BB86F-7A82-9649-BFD6-E945A7A63195}"/>
              </a:ext>
            </a:extLst>
          </p:cNvPr>
          <p:cNvPicPr>
            <a:picLocks noChangeAspect="1"/>
          </p:cNvPicPr>
          <p:nvPr/>
        </p:nvPicPr>
        <p:blipFill>
          <a:blip r:embed="rId5"/>
          <a:stretch>
            <a:fillRect/>
          </a:stretch>
        </p:blipFill>
        <p:spPr>
          <a:xfrm>
            <a:off x="7732999" y="485279"/>
            <a:ext cx="3708855" cy="3127248"/>
          </a:xfrm>
          <a:prstGeom prst="rect">
            <a:avLst/>
          </a:prstGeom>
        </p:spPr>
      </p:pic>
      <p:pic>
        <p:nvPicPr>
          <p:cNvPr id="19" name="Picture 18">
            <a:extLst>
              <a:ext uri="{FF2B5EF4-FFF2-40B4-BE49-F238E27FC236}">
                <a16:creationId xmlns:a16="http://schemas.microsoft.com/office/drawing/2014/main" id="{15035AD0-F88E-2F4B-BE8E-16E65C374D5B}"/>
              </a:ext>
            </a:extLst>
          </p:cNvPr>
          <p:cNvPicPr>
            <a:picLocks noChangeAspect="1"/>
          </p:cNvPicPr>
          <p:nvPr/>
        </p:nvPicPr>
        <p:blipFill>
          <a:blip r:embed="rId6"/>
          <a:stretch>
            <a:fillRect/>
          </a:stretch>
        </p:blipFill>
        <p:spPr>
          <a:xfrm>
            <a:off x="7732998" y="3602780"/>
            <a:ext cx="3708855" cy="3127091"/>
          </a:xfrm>
          <a:prstGeom prst="rect">
            <a:avLst/>
          </a:prstGeom>
        </p:spPr>
      </p:pic>
    </p:spTree>
    <p:extLst>
      <p:ext uri="{BB962C8B-B14F-4D97-AF65-F5344CB8AC3E}">
        <p14:creationId xmlns:p14="http://schemas.microsoft.com/office/powerpoint/2010/main" val="3334501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2618115" y="112186"/>
            <a:ext cx="6316516" cy="347273"/>
          </a:xfrm>
        </p:spPr>
        <p:txBody>
          <a:bodyPr>
            <a:normAutofit fontScale="90000"/>
          </a:bodyPr>
          <a:lstStyle/>
          <a:p>
            <a:r>
              <a:rPr lang="en-US" dirty="0"/>
              <a:t>Applied k-means clustering</a:t>
            </a:r>
          </a:p>
        </p:txBody>
      </p:sp>
      <p:pic>
        <p:nvPicPr>
          <p:cNvPr id="5" name="Picture 4">
            <a:extLst>
              <a:ext uri="{FF2B5EF4-FFF2-40B4-BE49-F238E27FC236}">
                <a16:creationId xmlns:a16="http://schemas.microsoft.com/office/drawing/2014/main" id="{9B61594E-D56C-3548-848E-FAD997C7790B}"/>
              </a:ext>
            </a:extLst>
          </p:cNvPr>
          <p:cNvPicPr>
            <a:picLocks noChangeAspect="1"/>
          </p:cNvPicPr>
          <p:nvPr/>
        </p:nvPicPr>
        <p:blipFill>
          <a:blip r:embed="rId2"/>
          <a:stretch>
            <a:fillRect/>
          </a:stretch>
        </p:blipFill>
        <p:spPr>
          <a:xfrm>
            <a:off x="557888" y="480048"/>
            <a:ext cx="3824926" cy="3127248"/>
          </a:xfrm>
          <a:prstGeom prst="rect">
            <a:avLst/>
          </a:prstGeom>
        </p:spPr>
      </p:pic>
      <p:pic>
        <p:nvPicPr>
          <p:cNvPr id="7" name="Picture 6">
            <a:extLst>
              <a:ext uri="{FF2B5EF4-FFF2-40B4-BE49-F238E27FC236}">
                <a16:creationId xmlns:a16="http://schemas.microsoft.com/office/drawing/2014/main" id="{CAEBB286-4BD5-564F-BAB1-9165E782BD28}"/>
              </a:ext>
            </a:extLst>
          </p:cNvPr>
          <p:cNvPicPr>
            <a:picLocks noChangeAspect="1"/>
          </p:cNvPicPr>
          <p:nvPr/>
        </p:nvPicPr>
        <p:blipFill>
          <a:blip r:embed="rId3"/>
          <a:stretch>
            <a:fillRect/>
          </a:stretch>
        </p:blipFill>
        <p:spPr>
          <a:xfrm>
            <a:off x="557888" y="3607296"/>
            <a:ext cx="3824926" cy="3127248"/>
          </a:xfrm>
          <a:prstGeom prst="rect">
            <a:avLst/>
          </a:prstGeom>
        </p:spPr>
      </p:pic>
      <p:pic>
        <p:nvPicPr>
          <p:cNvPr id="11" name="Picture 10">
            <a:extLst>
              <a:ext uri="{FF2B5EF4-FFF2-40B4-BE49-F238E27FC236}">
                <a16:creationId xmlns:a16="http://schemas.microsoft.com/office/drawing/2014/main" id="{290BB7E9-694A-C545-928C-C6196A03EC0E}"/>
              </a:ext>
            </a:extLst>
          </p:cNvPr>
          <p:cNvPicPr>
            <a:picLocks noChangeAspect="1"/>
          </p:cNvPicPr>
          <p:nvPr/>
        </p:nvPicPr>
        <p:blipFill>
          <a:blip r:embed="rId4"/>
          <a:stretch>
            <a:fillRect/>
          </a:stretch>
        </p:blipFill>
        <p:spPr>
          <a:xfrm>
            <a:off x="3942218" y="3607296"/>
            <a:ext cx="3824926" cy="3127248"/>
          </a:xfrm>
          <a:prstGeom prst="rect">
            <a:avLst/>
          </a:prstGeom>
        </p:spPr>
      </p:pic>
      <p:pic>
        <p:nvPicPr>
          <p:cNvPr id="13" name="Picture 12">
            <a:extLst>
              <a:ext uri="{FF2B5EF4-FFF2-40B4-BE49-F238E27FC236}">
                <a16:creationId xmlns:a16="http://schemas.microsoft.com/office/drawing/2014/main" id="{85303478-5CBE-5147-B795-568F474D253C}"/>
              </a:ext>
            </a:extLst>
          </p:cNvPr>
          <p:cNvPicPr>
            <a:picLocks noChangeAspect="1"/>
          </p:cNvPicPr>
          <p:nvPr/>
        </p:nvPicPr>
        <p:blipFill>
          <a:blip r:embed="rId5"/>
          <a:stretch>
            <a:fillRect/>
          </a:stretch>
        </p:blipFill>
        <p:spPr>
          <a:xfrm>
            <a:off x="7327388" y="3607296"/>
            <a:ext cx="3824086" cy="3127248"/>
          </a:xfrm>
          <a:prstGeom prst="rect">
            <a:avLst/>
          </a:prstGeom>
        </p:spPr>
      </p:pic>
      <p:pic>
        <p:nvPicPr>
          <p:cNvPr id="16" name="Picture 15">
            <a:extLst>
              <a:ext uri="{FF2B5EF4-FFF2-40B4-BE49-F238E27FC236}">
                <a16:creationId xmlns:a16="http://schemas.microsoft.com/office/drawing/2014/main" id="{ACD47D15-E788-1540-85C7-0B3C72B70262}"/>
              </a:ext>
            </a:extLst>
          </p:cNvPr>
          <p:cNvPicPr>
            <a:picLocks noChangeAspect="1"/>
          </p:cNvPicPr>
          <p:nvPr/>
        </p:nvPicPr>
        <p:blipFill>
          <a:blip r:embed="rId6"/>
          <a:stretch>
            <a:fillRect/>
          </a:stretch>
        </p:blipFill>
        <p:spPr>
          <a:xfrm>
            <a:off x="3942218" y="480048"/>
            <a:ext cx="3824926" cy="3127248"/>
          </a:xfrm>
          <a:prstGeom prst="rect">
            <a:avLst/>
          </a:prstGeom>
        </p:spPr>
      </p:pic>
      <p:pic>
        <p:nvPicPr>
          <p:cNvPr id="20" name="Picture 19">
            <a:extLst>
              <a:ext uri="{FF2B5EF4-FFF2-40B4-BE49-F238E27FC236}">
                <a16:creationId xmlns:a16="http://schemas.microsoft.com/office/drawing/2014/main" id="{0C66E92B-B3E9-7046-B606-49C3A9F79BF9}"/>
              </a:ext>
            </a:extLst>
          </p:cNvPr>
          <p:cNvPicPr>
            <a:picLocks noChangeAspect="1"/>
          </p:cNvPicPr>
          <p:nvPr/>
        </p:nvPicPr>
        <p:blipFill>
          <a:blip r:embed="rId7"/>
          <a:stretch>
            <a:fillRect/>
          </a:stretch>
        </p:blipFill>
        <p:spPr>
          <a:xfrm>
            <a:off x="7327388" y="480205"/>
            <a:ext cx="3824926" cy="3127091"/>
          </a:xfrm>
          <a:prstGeom prst="rect">
            <a:avLst/>
          </a:prstGeom>
        </p:spPr>
      </p:pic>
    </p:spTree>
    <p:extLst>
      <p:ext uri="{BB962C8B-B14F-4D97-AF65-F5344CB8AC3E}">
        <p14:creationId xmlns:p14="http://schemas.microsoft.com/office/powerpoint/2010/main" val="1947240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389-865F-5345-90A6-919B1273FACA}"/>
              </a:ext>
            </a:extLst>
          </p:cNvPr>
          <p:cNvSpPr>
            <a:spLocks noGrp="1"/>
          </p:cNvSpPr>
          <p:nvPr>
            <p:ph type="title"/>
          </p:nvPr>
        </p:nvSpPr>
        <p:spPr>
          <a:xfrm>
            <a:off x="2469931" y="0"/>
            <a:ext cx="6316516" cy="347273"/>
          </a:xfrm>
        </p:spPr>
        <p:txBody>
          <a:bodyPr>
            <a:normAutofit fontScale="90000"/>
          </a:bodyPr>
          <a:lstStyle/>
          <a:p>
            <a:r>
              <a:rPr lang="en-US" dirty="0"/>
              <a:t>Applied k-means clustering</a:t>
            </a:r>
          </a:p>
        </p:txBody>
      </p:sp>
      <p:pic>
        <p:nvPicPr>
          <p:cNvPr id="8" name="Picture 7">
            <a:extLst>
              <a:ext uri="{FF2B5EF4-FFF2-40B4-BE49-F238E27FC236}">
                <a16:creationId xmlns:a16="http://schemas.microsoft.com/office/drawing/2014/main" id="{D1A60617-72CF-1145-942C-BB8CB0C3E15C}"/>
              </a:ext>
            </a:extLst>
          </p:cNvPr>
          <p:cNvPicPr>
            <a:picLocks noChangeAspect="1"/>
          </p:cNvPicPr>
          <p:nvPr/>
        </p:nvPicPr>
        <p:blipFill>
          <a:blip r:embed="rId2"/>
          <a:stretch>
            <a:fillRect/>
          </a:stretch>
        </p:blipFill>
        <p:spPr>
          <a:xfrm>
            <a:off x="557048" y="480048"/>
            <a:ext cx="3825766" cy="3127248"/>
          </a:xfrm>
          <a:prstGeom prst="rect">
            <a:avLst/>
          </a:prstGeom>
        </p:spPr>
      </p:pic>
      <p:pic>
        <p:nvPicPr>
          <p:cNvPr id="10" name="Picture 9">
            <a:extLst>
              <a:ext uri="{FF2B5EF4-FFF2-40B4-BE49-F238E27FC236}">
                <a16:creationId xmlns:a16="http://schemas.microsoft.com/office/drawing/2014/main" id="{82D64596-F15B-DD4F-B24B-AA1B66BF7B7E}"/>
              </a:ext>
            </a:extLst>
          </p:cNvPr>
          <p:cNvPicPr>
            <a:picLocks noChangeAspect="1"/>
          </p:cNvPicPr>
          <p:nvPr/>
        </p:nvPicPr>
        <p:blipFill>
          <a:blip r:embed="rId3"/>
          <a:stretch>
            <a:fillRect/>
          </a:stretch>
        </p:blipFill>
        <p:spPr>
          <a:xfrm>
            <a:off x="3941378" y="480048"/>
            <a:ext cx="3825766" cy="3127248"/>
          </a:xfrm>
          <a:prstGeom prst="rect">
            <a:avLst/>
          </a:prstGeom>
        </p:spPr>
      </p:pic>
      <p:pic>
        <p:nvPicPr>
          <p:cNvPr id="14" name="Picture 13">
            <a:extLst>
              <a:ext uri="{FF2B5EF4-FFF2-40B4-BE49-F238E27FC236}">
                <a16:creationId xmlns:a16="http://schemas.microsoft.com/office/drawing/2014/main" id="{661862B1-95A3-DC43-8636-B7E123B54090}"/>
              </a:ext>
            </a:extLst>
          </p:cNvPr>
          <p:cNvPicPr>
            <a:picLocks noChangeAspect="1"/>
          </p:cNvPicPr>
          <p:nvPr/>
        </p:nvPicPr>
        <p:blipFill>
          <a:blip r:embed="rId4"/>
          <a:stretch>
            <a:fillRect/>
          </a:stretch>
        </p:blipFill>
        <p:spPr>
          <a:xfrm>
            <a:off x="557048" y="3607296"/>
            <a:ext cx="3825766" cy="3127248"/>
          </a:xfrm>
          <a:prstGeom prst="rect">
            <a:avLst/>
          </a:prstGeom>
        </p:spPr>
      </p:pic>
      <p:pic>
        <p:nvPicPr>
          <p:cNvPr id="17" name="Picture 16">
            <a:extLst>
              <a:ext uri="{FF2B5EF4-FFF2-40B4-BE49-F238E27FC236}">
                <a16:creationId xmlns:a16="http://schemas.microsoft.com/office/drawing/2014/main" id="{EE4BCA21-C25A-6C46-A283-E5CC77BDE297}"/>
              </a:ext>
            </a:extLst>
          </p:cNvPr>
          <p:cNvPicPr>
            <a:picLocks noChangeAspect="1"/>
          </p:cNvPicPr>
          <p:nvPr/>
        </p:nvPicPr>
        <p:blipFill>
          <a:blip r:embed="rId5"/>
          <a:stretch>
            <a:fillRect/>
          </a:stretch>
        </p:blipFill>
        <p:spPr>
          <a:xfrm>
            <a:off x="3941378" y="3607296"/>
            <a:ext cx="3825766" cy="3127248"/>
          </a:xfrm>
          <a:prstGeom prst="rect">
            <a:avLst/>
          </a:prstGeom>
        </p:spPr>
      </p:pic>
      <p:pic>
        <p:nvPicPr>
          <p:cNvPr id="19" name="Picture 18">
            <a:extLst>
              <a:ext uri="{FF2B5EF4-FFF2-40B4-BE49-F238E27FC236}">
                <a16:creationId xmlns:a16="http://schemas.microsoft.com/office/drawing/2014/main" id="{86D52212-3052-5540-B713-40956CEF4D31}"/>
              </a:ext>
            </a:extLst>
          </p:cNvPr>
          <p:cNvPicPr>
            <a:picLocks noChangeAspect="1"/>
          </p:cNvPicPr>
          <p:nvPr/>
        </p:nvPicPr>
        <p:blipFill>
          <a:blip r:embed="rId6"/>
          <a:stretch>
            <a:fillRect/>
          </a:stretch>
        </p:blipFill>
        <p:spPr>
          <a:xfrm>
            <a:off x="7325709" y="480048"/>
            <a:ext cx="3593772" cy="3127248"/>
          </a:xfrm>
          <a:prstGeom prst="rect">
            <a:avLst/>
          </a:prstGeom>
        </p:spPr>
      </p:pic>
      <p:pic>
        <p:nvPicPr>
          <p:cNvPr id="22" name="Picture 21">
            <a:extLst>
              <a:ext uri="{FF2B5EF4-FFF2-40B4-BE49-F238E27FC236}">
                <a16:creationId xmlns:a16="http://schemas.microsoft.com/office/drawing/2014/main" id="{D6ECC56D-497F-6646-8568-EF65E45D49E9}"/>
              </a:ext>
            </a:extLst>
          </p:cNvPr>
          <p:cNvPicPr>
            <a:picLocks noChangeAspect="1"/>
          </p:cNvPicPr>
          <p:nvPr/>
        </p:nvPicPr>
        <p:blipFill>
          <a:blip r:embed="rId7"/>
          <a:stretch>
            <a:fillRect/>
          </a:stretch>
        </p:blipFill>
        <p:spPr>
          <a:xfrm>
            <a:off x="7325709" y="3607296"/>
            <a:ext cx="3593772" cy="3127248"/>
          </a:xfrm>
          <a:prstGeom prst="rect">
            <a:avLst/>
          </a:prstGeom>
        </p:spPr>
      </p:pic>
    </p:spTree>
    <p:extLst>
      <p:ext uri="{BB962C8B-B14F-4D97-AF65-F5344CB8AC3E}">
        <p14:creationId xmlns:p14="http://schemas.microsoft.com/office/powerpoint/2010/main" val="2159341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1600200" y="2186719"/>
            <a:ext cx="8991600" cy="1645920"/>
          </a:xfrm>
        </p:spPr>
        <p:txBody>
          <a:bodyPr/>
          <a:lstStyle/>
          <a:p>
            <a:r>
              <a:rPr lang="en-US" dirty="0"/>
              <a:t>Mixed effect models </a:t>
            </a:r>
          </a:p>
        </p:txBody>
      </p:sp>
    </p:spTree>
    <p:extLst>
      <p:ext uri="{BB962C8B-B14F-4D97-AF65-F5344CB8AC3E}">
        <p14:creationId xmlns:p14="http://schemas.microsoft.com/office/powerpoint/2010/main" val="1286339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129536" y="228092"/>
            <a:ext cx="7729728" cy="1188720"/>
          </a:xfrm>
        </p:spPr>
        <p:txBody>
          <a:bodyPr/>
          <a:lstStyle/>
          <a:p>
            <a:r>
              <a:rPr lang="en-US" dirty="0"/>
              <a:t>Mixed effect model Assumptions</a:t>
            </a:r>
          </a:p>
        </p:txBody>
      </p:sp>
      <p:sp>
        <p:nvSpPr>
          <p:cNvPr id="5" name="Content Placeholder 4">
            <a:extLst>
              <a:ext uri="{FF2B5EF4-FFF2-40B4-BE49-F238E27FC236}">
                <a16:creationId xmlns:a16="http://schemas.microsoft.com/office/drawing/2014/main" id="{ED4BFB06-B525-204B-A01B-2B1025721DE8}"/>
              </a:ext>
            </a:extLst>
          </p:cNvPr>
          <p:cNvSpPr>
            <a:spLocks noGrp="1"/>
          </p:cNvSpPr>
          <p:nvPr>
            <p:ph idx="1"/>
          </p:nvPr>
        </p:nvSpPr>
        <p:spPr>
          <a:xfrm>
            <a:off x="2129536" y="1710944"/>
            <a:ext cx="7729728" cy="3101983"/>
          </a:xfrm>
          <a:ln>
            <a:solidFill>
              <a:schemeClr val="tx1"/>
            </a:solidFill>
          </a:ln>
        </p:spPr>
        <p:txBody>
          <a:bodyPr>
            <a:normAutofit lnSpcReduction="10000"/>
          </a:bodyPr>
          <a:lstStyle/>
          <a:p>
            <a:r>
              <a:rPr lang="en-US" dirty="0"/>
              <a:t>Mixed Effect Models have the following assumptions:</a:t>
            </a:r>
          </a:p>
          <a:p>
            <a:r>
              <a:rPr lang="en-US" dirty="0"/>
              <a:t>The features are related linearly to the outcome.</a:t>
            </a:r>
          </a:p>
          <a:p>
            <a:r>
              <a:rPr lang="en-US" dirty="0"/>
              <a:t>The errors have constant variance: In other words, the model fits equally well for all values of the outcome and features within a level.</a:t>
            </a:r>
          </a:p>
          <a:p>
            <a:r>
              <a:rPr lang="en-US" dirty="0"/>
              <a:t>The errors are independent: The fit of the model within a group(level 1) is uncorrelated with the fit of the model at between a group (level 2).</a:t>
            </a:r>
          </a:p>
          <a:p>
            <a:r>
              <a:rPr lang="en-US" dirty="0"/>
              <a:t>The errors are normally distributed.</a:t>
            </a:r>
          </a:p>
          <a:p>
            <a:r>
              <a:rPr lang="en-US" dirty="0"/>
              <a:t>Observations within a person/group are correlated with one another(high ICC).</a:t>
            </a:r>
          </a:p>
          <a:p>
            <a:endParaRPr lang="en-US" dirty="0"/>
          </a:p>
        </p:txBody>
      </p:sp>
    </p:spTree>
    <p:extLst>
      <p:ext uri="{BB962C8B-B14F-4D97-AF65-F5344CB8AC3E}">
        <p14:creationId xmlns:p14="http://schemas.microsoft.com/office/powerpoint/2010/main" val="71521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040636" y="454844"/>
            <a:ext cx="7729728" cy="573856"/>
          </a:xfrm>
        </p:spPr>
        <p:txBody>
          <a:bodyPr>
            <a:normAutofit fontScale="90000"/>
          </a:bodyPr>
          <a:lstStyle/>
          <a:p>
            <a:r>
              <a:rPr lang="en-US" dirty="0"/>
              <a:t>ICC and group feature selection</a:t>
            </a:r>
          </a:p>
        </p:txBody>
      </p:sp>
      <p:pic>
        <p:nvPicPr>
          <p:cNvPr id="10" name="Content Placeholder 9">
            <a:extLst>
              <a:ext uri="{FF2B5EF4-FFF2-40B4-BE49-F238E27FC236}">
                <a16:creationId xmlns:a16="http://schemas.microsoft.com/office/drawing/2014/main" id="{79F01271-1EB5-6246-BD5D-A8AF73113F33}"/>
              </a:ext>
            </a:extLst>
          </p:cNvPr>
          <p:cNvPicPr>
            <a:picLocks noGrp="1" noChangeAspect="1"/>
          </p:cNvPicPr>
          <p:nvPr>
            <p:ph idx="1"/>
          </p:nvPr>
        </p:nvPicPr>
        <p:blipFill>
          <a:blip r:embed="rId3"/>
          <a:stretch>
            <a:fillRect/>
          </a:stretch>
        </p:blipFill>
        <p:spPr>
          <a:xfrm>
            <a:off x="406776" y="1790701"/>
            <a:ext cx="6209356" cy="3416300"/>
          </a:xfrm>
        </p:spPr>
      </p:pic>
      <p:graphicFrame>
        <p:nvGraphicFramePr>
          <p:cNvPr id="11" name="Table 10">
            <a:extLst>
              <a:ext uri="{FF2B5EF4-FFF2-40B4-BE49-F238E27FC236}">
                <a16:creationId xmlns:a16="http://schemas.microsoft.com/office/drawing/2014/main" id="{341A02CE-D0BE-E748-87D3-AC4CAA88F6F5}"/>
              </a:ext>
            </a:extLst>
          </p:cNvPr>
          <p:cNvGraphicFramePr>
            <a:graphicFrameLocks noGrp="1"/>
          </p:cNvGraphicFramePr>
          <p:nvPr>
            <p:extLst>
              <p:ext uri="{D42A27DB-BD31-4B8C-83A1-F6EECF244321}">
                <p14:modId xmlns:p14="http://schemas.microsoft.com/office/powerpoint/2010/main" val="2316089362"/>
              </p:ext>
            </p:extLst>
          </p:nvPr>
        </p:nvGraphicFramePr>
        <p:xfrm>
          <a:off x="7516812" y="1790701"/>
          <a:ext cx="3062288" cy="3416307"/>
        </p:xfrm>
        <a:graphic>
          <a:graphicData uri="http://schemas.openxmlformats.org/drawingml/2006/table">
            <a:tbl>
              <a:tblPr>
                <a:tableStyleId>{5C22544A-7EE6-4342-B048-85BDC9FD1C3A}</a:tableStyleId>
              </a:tblPr>
              <a:tblGrid>
                <a:gridCol w="1485844">
                  <a:extLst>
                    <a:ext uri="{9D8B030D-6E8A-4147-A177-3AD203B41FA5}">
                      <a16:colId xmlns:a16="http://schemas.microsoft.com/office/drawing/2014/main" val="2748950669"/>
                    </a:ext>
                  </a:extLst>
                </a:gridCol>
                <a:gridCol w="788222">
                  <a:extLst>
                    <a:ext uri="{9D8B030D-6E8A-4147-A177-3AD203B41FA5}">
                      <a16:colId xmlns:a16="http://schemas.microsoft.com/office/drawing/2014/main" val="775689681"/>
                    </a:ext>
                  </a:extLst>
                </a:gridCol>
                <a:gridCol w="788222">
                  <a:extLst>
                    <a:ext uri="{9D8B030D-6E8A-4147-A177-3AD203B41FA5}">
                      <a16:colId xmlns:a16="http://schemas.microsoft.com/office/drawing/2014/main" val="3461089912"/>
                    </a:ext>
                  </a:extLst>
                </a:gridCol>
              </a:tblGrid>
              <a:tr h="170367">
                <a:tc>
                  <a:txBody>
                    <a:bodyPr/>
                    <a:lstStyle/>
                    <a:p>
                      <a:pPr algn="ctr" fontAlgn="b"/>
                      <a:r>
                        <a:rPr lang="en-US" sz="800" b="1" u="none" strike="noStrike" dirty="0">
                          <a:effectLst/>
                        </a:rPr>
                        <a:t>Column</a:t>
                      </a:r>
                      <a:endParaRPr lang="en-US" sz="800" b="1"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b="1" u="none" strike="noStrike" dirty="0">
                          <a:effectLst/>
                        </a:rPr>
                        <a:t>ICC</a:t>
                      </a:r>
                      <a:endParaRPr lang="en-US" sz="800" b="1"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b="1" u="none" strike="noStrike" dirty="0">
                          <a:effectLst/>
                        </a:rPr>
                        <a:t>Group </a:t>
                      </a:r>
                      <a:r>
                        <a:rPr lang="en-US" sz="800" b="1" u="none" strike="noStrike" dirty="0" err="1">
                          <a:effectLst/>
                        </a:rPr>
                        <a:t>Var</a:t>
                      </a:r>
                      <a:endParaRPr lang="en-US" sz="800" b="1"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580176765"/>
                  </a:ext>
                </a:extLst>
              </a:tr>
              <a:tr h="170367">
                <a:tc>
                  <a:txBody>
                    <a:bodyPr/>
                    <a:lstStyle/>
                    <a:p>
                      <a:pPr algn="ctr" fontAlgn="b"/>
                      <a:r>
                        <a:rPr lang="en-US" sz="800" u="none" strike="noStrike" dirty="0">
                          <a:effectLst/>
                        </a:rPr>
                        <a:t>Year</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0.004</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0.308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35616723"/>
                  </a:ext>
                </a:extLst>
              </a:tr>
              <a:tr h="170367">
                <a:tc>
                  <a:txBody>
                    <a:bodyPr/>
                    <a:lstStyle/>
                    <a:p>
                      <a:pPr algn="ctr" fontAlgn="b"/>
                      <a:r>
                        <a:rPr lang="en-US" sz="800" u="none" strike="noStrike" dirty="0">
                          <a:effectLst/>
                        </a:rPr>
                        <a:t>Country</a:t>
                      </a:r>
                      <a:endParaRPr lang="en-US" sz="800" b="0" i="0" u="none" strike="noStrike" dirty="0">
                        <a:solidFill>
                          <a:srgbClr val="000000"/>
                        </a:solidFill>
                        <a:effectLst/>
                        <a:latin typeface="Helvetica Neue" panose="02000503000000020004" pitchFamily="2" charset="0"/>
                      </a:endParaRPr>
                    </a:p>
                  </a:txBody>
                  <a:tcPr marL="6106" marR="6106" marT="6106" marB="0" anchor="b">
                    <a:solidFill>
                      <a:srgbClr val="FFFF00"/>
                    </a:solidFill>
                  </a:tcPr>
                </a:tc>
                <a:tc>
                  <a:txBody>
                    <a:bodyPr/>
                    <a:lstStyle/>
                    <a:p>
                      <a:pPr algn="ctr" fontAlgn="b"/>
                      <a:r>
                        <a:rPr lang="en-US" sz="800" u="none" strike="noStrike" dirty="0">
                          <a:effectLst/>
                        </a:rPr>
                        <a:t>0.932</a:t>
                      </a:r>
                      <a:endParaRPr lang="en-US" sz="800" b="0" i="0" u="none" strike="noStrike" dirty="0">
                        <a:solidFill>
                          <a:srgbClr val="000000"/>
                        </a:solidFill>
                        <a:effectLst/>
                        <a:latin typeface="Helvetica Neue" panose="02000503000000020004" pitchFamily="2" charset="0"/>
                      </a:endParaRPr>
                    </a:p>
                  </a:txBody>
                  <a:tcPr marL="6106" marR="6106" marT="6106" marB="0" anchor="b">
                    <a:solidFill>
                      <a:srgbClr val="FFFF00"/>
                    </a:solidFill>
                  </a:tcPr>
                </a:tc>
                <a:tc>
                  <a:txBody>
                    <a:bodyPr/>
                    <a:lstStyle/>
                    <a:p>
                      <a:pPr algn="ctr" fontAlgn="b"/>
                      <a:r>
                        <a:rPr lang="en-US" sz="800" u="none" strike="noStrike" dirty="0">
                          <a:effectLst/>
                        </a:rPr>
                        <a:t>71.58</a:t>
                      </a:r>
                      <a:endParaRPr lang="en-US" sz="800" b="0" i="0" u="none" strike="noStrike" dirty="0">
                        <a:solidFill>
                          <a:srgbClr val="000000"/>
                        </a:solidFill>
                        <a:effectLst/>
                        <a:latin typeface="Helvetica Neue" panose="02000503000000020004" pitchFamily="2" charset="0"/>
                      </a:endParaRPr>
                    </a:p>
                  </a:txBody>
                  <a:tcPr marL="6106" marR="6106" marT="6106" marB="0" anchor="b">
                    <a:solidFill>
                      <a:srgbClr val="FFFF00"/>
                    </a:solidFill>
                  </a:tcPr>
                </a:tc>
                <a:extLst>
                  <a:ext uri="{0D108BD9-81ED-4DB2-BD59-A6C34878D82A}">
                    <a16:rowId xmlns:a16="http://schemas.microsoft.com/office/drawing/2014/main" val="3734906128"/>
                  </a:ext>
                </a:extLst>
              </a:tr>
              <a:tr h="170367">
                <a:tc>
                  <a:txBody>
                    <a:bodyPr/>
                    <a:lstStyle/>
                    <a:p>
                      <a:pPr algn="ctr" fontAlgn="b"/>
                      <a:r>
                        <a:rPr lang="en-US" sz="800" u="none" strike="noStrike">
                          <a:effectLst/>
                        </a:rPr>
                        <a:t>Status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0.469</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49.63</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36064171"/>
                  </a:ext>
                </a:extLst>
              </a:tr>
              <a:tr h="170367">
                <a:tc>
                  <a:txBody>
                    <a:bodyPr/>
                    <a:lstStyle/>
                    <a:p>
                      <a:pPr algn="ctr" fontAlgn="b"/>
                      <a:r>
                        <a:rPr lang="en-US" sz="800" u="none" strike="noStrike">
                          <a:effectLst/>
                        </a:rPr>
                        <a:t>Adult_Mortality</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0.905</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94.02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442473253"/>
                  </a:ext>
                </a:extLst>
              </a:tr>
              <a:tr h="170367">
                <a:tc>
                  <a:txBody>
                    <a:bodyPr/>
                    <a:lstStyle/>
                    <a:p>
                      <a:pPr algn="ctr" fontAlgn="b"/>
                      <a:r>
                        <a:rPr lang="en-US" sz="800" u="none" strike="noStrike">
                          <a:effectLst/>
                        </a:rPr>
                        <a:t>Infant_Deaths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27.72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651661141"/>
                  </a:ext>
                </a:extLst>
              </a:tr>
              <a:tr h="170367">
                <a:tc>
                  <a:txBody>
                    <a:bodyPr/>
                    <a:lstStyle/>
                    <a:p>
                      <a:pPr algn="ctr" fontAlgn="b"/>
                      <a:r>
                        <a:rPr lang="en-US" sz="800" u="none" strike="noStrike">
                          <a:effectLst/>
                        </a:rPr>
                        <a:t>Alcohol</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0.24</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17.12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218433215"/>
                  </a:ext>
                </a:extLst>
              </a:tr>
              <a:tr h="170367">
                <a:tc>
                  <a:txBody>
                    <a:bodyPr/>
                    <a:lstStyle/>
                    <a:p>
                      <a:pPr algn="ctr" fontAlgn="b"/>
                      <a:r>
                        <a:rPr lang="en-US" sz="800" u="none" strike="noStrike">
                          <a:effectLst/>
                        </a:rPr>
                        <a:t>Percent_Expenditure</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0.008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78308238"/>
                  </a:ext>
                </a:extLst>
              </a:tr>
              <a:tr h="170367">
                <a:tc>
                  <a:txBody>
                    <a:bodyPr/>
                    <a:lstStyle/>
                    <a:p>
                      <a:pPr algn="ctr" fontAlgn="b"/>
                      <a:r>
                        <a:rPr lang="en-US" sz="800" u="none" strike="noStrike">
                          <a:effectLst/>
                        </a:rPr>
                        <a:t>Hep_B</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0.582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58.37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114063924"/>
                  </a:ext>
                </a:extLst>
              </a:tr>
              <a:tr h="170367">
                <a:tc>
                  <a:txBody>
                    <a:bodyPr/>
                    <a:lstStyle/>
                    <a:p>
                      <a:pPr algn="ctr" fontAlgn="b"/>
                      <a:r>
                        <a:rPr lang="en-US" sz="800" u="none" strike="noStrike">
                          <a:effectLst/>
                        </a:rPr>
                        <a:t>Measles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0.46</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42.51</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677467670"/>
                  </a:ext>
                </a:extLst>
              </a:tr>
              <a:tr h="170367">
                <a:tc>
                  <a:txBody>
                    <a:bodyPr/>
                    <a:lstStyle/>
                    <a:p>
                      <a:pPr algn="ctr" fontAlgn="b"/>
                      <a:r>
                        <a:rPr lang="en-US" sz="800" u="none" strike="noStrike">
                          <a:effectLst/>
                        </a:rPr>
                        <a:t>BMI</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0.611</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43.48</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152690613"/>
                  </a:ext>
                </a:extLst>
              </a:tr>
              <a:tr h="170367">
                <a:tc>
                  <a:txBody>
                    <a:bodyPr/>
                    <a:lstStyle/>
                    <a:p>
                      <a:pPr algn="ctr" fontAlgn="b"/>
                      <a:r>
                        <a:rPr lang="en-US" sz="800" u="none" strike="noStrike">
                          <a:effectLst/>
                        </a:rPr>
                        <a:t>U_5_Deaths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0.431</a:t>
                      </a:r>
                      <a:endParaRPr lang="en-US" sz="800" b="0" i="0" u="none" strike="noStrike" dirty="0">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28.92</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12830341"/>
                  </a:ext>
                </a:extLst>
              </a:tr>
              <a:tr h="170367">
                <a:tc>
                  <a:txBody>
                    <a:bodyPr/>
                    <a:lstStyle/>
                    <a:p>
                      <a:pPr algn="ctr" fontAlgn="b"/>
                      <a:r>
                        <a:rPr lang="en-US" sz="800" u="none" strike="noStrike">
                          <a:effectLst/>
                        </a:rPr>
                        <a:t>Polio</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0.503</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43.37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550950143"/>
                  </a:ext>
                </a:extLst>
              </a:tr>
              <a:tr h="170367">
                <a:tc>
                  <a:txBody>
                    <a:bodyPr/>
                    <a:lstStyle/>
                    <a:p>
                      <a:pPr algn="ctr" fontAlgn="b"/>
                      <a:r>
                        <a:rPr lang="en-US" sz="800" u="none" strike="noStrike">
                          <a:effectLst/>
                        </a:rPr>
                        <a:t>Total_Expenditure</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0.162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11.6</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628155963"/>
                  </a:ext>
                </a:extLst>
              </a:tr>
              <a:tr h="143467">
                <a:tc>
                  <a:txBody>
                    <a:bodyPr/>
                    <a:lstStyle/>
                    <a:p>
                      <a:pPr algn="ctr" fontAlgn="b"/>
                      <a:r>
                        <a:rPr lang="en-US" sz="800" u="none" strike="noStrike">
                          <a:effectLst/>
                        </a:rPr>
                        <a:t>Diphtheria</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0.528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47.27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764352113"/>
                  </a:ext>
                </a:extLst>
              </a:tr>
              <a:tr h="170367">
                <a:tc>
                  <a:txBody>
                    <a:bodyPr/>
                    <a:lstStyle/>
                    <a:p>
                      <a:pPr algn="ctr" fontAlgn="b"/>
                      <a:r>
                        <a:rPr lang="en-US" sz="800" u="none" strike="noStrike">
                          <a:effectLst/>
                        </a:rPr>
                        <a:t>HIV_AIDS</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0.43</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20.75</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510053465"/>
                  </a:ext>
                </a:extLst>
              </a:tr>
              <a:tr h="143467">
                <a:tc>
                  <a:txBody>
                    <a:bodyPr/>
                    <a:lstStyle/>
                    <a:p>
                      <a:pPr algn="ctr" fontAlgn="b"/>
                      <a:r>
                        <a:rPr lang="en-US" sz="800" u="none" strike="noStrike">
                          <a:effectLst/>
                        </a:rPr>
                        <a:t>Thinness_10_19</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0.504</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37.14</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2092898272"/>
                  </a:ext>
                </a:extLst>
              </a:tr>
              <a:tr h="143467">
                <a:tc>
                  <a:txBody>
                    <a:bodyPr/>
                    <a:lstStyle/>
                    <a:p>
                      <a:pPr algn="ctr" fontAlgn="b"/>
                      <a:r>
                        <a:rPr lang="en-US" sz="800" u="none" strike="noStrike">
                          <a:effectLst/>
                        </a:rPr>
                        <a:t>Thinness_5_9</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0.504</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36.81</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3895370975"/>
                  </a:ext>
                </a:extLst>
              </a:tr>
              <a:tr h="143467">
                <a:tc>
                  <a:txBody>
                    <a:bodyPr/>
                    <a:lstStyle/>
                    <a:p>
                      <a:pPr algn="ctr" fontAlgn="b"/>
                      <a:r>
                        <a:rPr lang="en-US" sz="800" u="none" strike="noStrike">
                          <a:effectLst/>
                        </a:rPr>
                        <a:t>Income_Composition</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0.82</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78</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659530839"/>
                  </a:ext>
                </a:extLst>
              </a:tr>
              <a:tr h="143467">
                <a:tc>
                  <a:txBody>
                    <a:bodyPr/>
                    <a:lstStyle/>
                    <a:p>
                      <a:pPr algn="ctr" fontAlgn="b"/>
                      <a:r>
                        <a:rPr lang="en-US" sz="800" u="none" strike="noStrike">
                          <a:effectLst/>
                        </a:rPr>
                        <a:t>Schooling</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0.78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90.07</a:t>
                      </a:r>
                      <a:endParaRPr lang="en-US" sz="800" b="0" i="0" u="none" strike="noStrike">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1394318524"/>
                  </a:ext>
                </a:extLst>
              </a:tr>
              <a:tr h="143467">
                <a:tc>
                  <a:txBody>
                    <a:bodyPr/>
                    <a:lstStyle/>
                    <a:p>
                      <a:pPr algn="ctr" fontAlgn="b"/>
                      <a:r>
                        <a:rPr lang="en-US" sz="800" u="none" strike="noStrike">
                          <a:effectLst/>
                        </a:rPr>
                        <a:t>world</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a:effectLst/>
                        </a:rPr>
                        <a:t>0.908</a:t>
                      </a:r>
                      <a:endParaRPr lang="en-US" sz="800" b="0" i="0" u="none" strike="noStrike">
                        <a:solidFill>
                          <a:srgbClr val="000000"/>
                        </a:solidFill>
                        <a:effectLst/>
                        <a:latin typeface="Helvetica Neue" panose="02000503000000020004" pitchFamily="2" charset="0"/>
                      </a:endParaRPr>
                    </a:p>
                  </a:txBody>
                  <a:tcPr marL="6106" marR="6106" marT="6106" marB="0" anchor="b"/>
                </a:tc>
                <a:tc>
                  <a:txBody>
                    <a:bodyPr/>
                    <a:lstStyle/>
                    <a:p>
                      <a:pPr algn="ctr" fontAlgn="b"/>
                      <a:r>
                        <a:rPr lang="en-US" sz="800" u="none" strike="noStrike" dirty="0">
                          <a:effectLst/>
                        </a:rPr>
                        <a:t>172.93</a:t>
                      </a:r>
                      <a:endParaRPr lang="en-US" sz="800" b="0" i="0" u="none" strike="noStrike" dirty="0">
                        <a:solidFill>
                          <a:srgbClr val="000000"/>
                        </a:solidFill>
                        <a:effectLst/>
                        <a:latin typeface="Helvetica Neue" panose="02000503000000020004" pitchFamily="2" charset="0"/>
                      </a:endParaRPr>
                    </a:p>
                  </a:txBody>
                  <a:tcPr marL="6106" marR="6106" marT="6106" marB="0" anchor="b"/>
                </a:tc>
                <a:extLst>
                  <a:ext uri="{0D108BD9-81ED-4DB2-BD59-A6C34878D82A}">
                    <a16:rowId xmlns:a16="http://schemas.microsoft.com/office/drawing/2014/main" val="4207054448"/>
                  </a:ext>
                </a:extLst>
              </a:tr>
            </a:tbl>
          </a:graphicData>
        </a:graphic>
      </p:graphicFrame>
      <p:sp>
        <p:nvSpPr>
          <p:cNvPr id="2" name="TextBox 1">
            <a:extLst>
              <a:ext uri="{FF2B5EF4-FFF2-40B4-BE49-F238E27FC236}">
                <a16:creationId xmlns:a16="http://schemas.microsoft.com/office/drawing/2014/main" id="{49E37DEA-09A5-0D48-B926-B21E84B017F4}"/>
              </a:ext>
            </a:extLst>
          </p:cNvPr>
          <p:cNvSpPr txBox="1"/>
          <p:nvPr/>
        </p:nvSpPr>
        <p:spPr>
          <a:xfrm>
            <a:off x="1175657" y="5470071"/>
            <a:ext cx="3167743" cy="646331"/>
          </a:xfrm>
          <a:prstGeom prst="rect">
            <a:avLst/>
          </a:prstGeom>
          <a:noFill/>
          <a:ln>
            <a:solidFill>
              <a:schemeClr val="tx1"/>
            </a:solidFill>
          </a:ln>
        </p:spPr>
        <p:txBody>
          <a:bodyPr wrap="square" rtlCol="0">
            <a:spAutoFit/>
          </a:bodyPr>
          <a:lstStyle/>
          <a:p>
            <a:r>
              <a:rPr lang="en-US" dirty="0"/>
              <a:t>Sample Calculation</a:t>
            </a:r>
          </a:p>
          <a:p>
            <a:r>
              <a:rPr lang="en-US" dirty="0"/>
              <a:t>ICC=71.585/71.585+5.22=.932</a:t>
            </a:r>
          </a:p>
        </p:txBody>
      </p:sp>
      <p:sp>
        <p:nvSpPr>
          <p:cNvPr id="3" name="TextBox 2">
            <a:extLst>
              <a:ext uri="{FF2B5EF4-FFF2-40B4-BE49-F238E27FC236}">
                <a16:creationId xmlns:a16="http://schemas.microsoft.com/office/drawing/2014/main" id="{9A8494C7-6E12-4D41-9B1B-69D77897DA7E}"/>
              </a:ext>
            </a:extLst>
          </p:cNvPr>
          <p:cNvSpPr txBox="1"/>
          <p:nvPr/>
        </p:nvSpPr>
        <p:spPr>
          <a:xfrm>
            <a:off x="6906986" y="5502729"/>
            <a:ext cx="3672114" cy="923330"/>
          </a:xfrm>
          <a:prstGeom prst="rect">
            <a:avLst/>
          </a:prstGeom>
          <a:noFill/>
          <a:ln>
            <a:solidFill>
              <a:schemeClr val="tx1"/>
            </a:solidFill>
          </a:ln>
        </p:spPr>
        <p:txBody>
          <a:bodyPr wrap="square" rtlCol="0">
            <a:spAutoFit/>
          </a:bodyPr>
          <a:lstStyle/>
          <a:p>
            <a:r>
              <a:rPr lang="en-US" dirty="0"/>
              <a:t>group </a:t>
            </a:r>
            <a:r>
              <a:rPr lang="en-US" dirty="0" err="1"/>
              <a:t>var</a:t>
            </a:r>
            <a:r>
              <a:rPr lang="en-US" dirty="0"/>
              <a:t>: between-group variance</a:t>
            </a:r>
            <a:br>
              <a:rPr lang="en-US" dirty="0"/>
            </a:br>
            <a:r>
              <a:rPr lang="en-US" dirty="0" err="1"/>
              <a:t>resid</a:t>
            </a:r>
            <a:r>
              <a:rPr lang="en-US" dirty="0"/>
              <a:t>: within-group variance</a:t>
            </a:r>
            <a:br>
              <a:rPr lang="en-US" dirty="0"/>
            </a:br>
            <a:r>
              <a:rPr lang="en-US" dirty="0"/>
              <a:t>ICC= group </a:t>
            </a:r>
            <a:r>
              <a:rPr lang="en-US" dirty="0" err="1"/>
              <a:t>var</a:t>
            </a:r>
            <a:r>
              <a:rPr lang="en-US" dirty="0"/>
              <a:t>/(group </a:t>
            </a:r>
            <a:r>
              <a:rPr lang="en-US" dirty="0" err="1"/>
              <a:t>var</a:t>
            </a:r>
            <a:r>
              <a:rPr lang="en-US" dirty="0"/>
              <a:t> +</a:t>
            </a:r>
            <a:r>
              <a:rPr lang="en-US" dirty="0" err="1"/>
              <a:t>resid</a:t>
            </a:r>
            <a:r>
              <a:rPr lang="en-US" dirty="0"/>
              <a:t>)</a:t>
            </a:r>
          </a:p>
        </p:txBody>
      </p:sp>
    </p:spTree>
    <p:extLst>
      <p:ext uri="{BB962C8B-B14F-4D97-AF65-F5344CB8AC3E}">
        <p14:creationId xmlns:p14="http://schemas.microsoft.com/office/powerpoint/2010/main" val="181504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E4D83-CE04-3E4C-95C0-FF26A9C72343}"/>
              </a:ext>
            </a:extLst>
          </p:cNvPr>
          <p:cNvSpPr>
            <a:spLocks noGrp="1"/>
          </p:cNvSpPr>
          <p:nvPr>
            <p:ph type="title"/>
          </p:nvPr>
        </p:nvSpPr>
        <p:spPr>
          <a:xfrm>
            <a:off x="2129536" y="228092"/>
            <a:ext cx="7729728" cy="1188720"/>
          </a:xfrm>
        </p:spPr>
        <p:txBody>
          <a:bodyPr/>
          <a:lstStyle/>
          <a:p>
            <a:r>
              <a:rPr lang="en-US" dirty="0"/>
              <a:t>Mixed effect models</a:t>
            </a:r>
          </a:p>
        </p:txBody>
      </p:sp>
      <p:sp>
        <p:nvSpPr>
          <p:cNvPr id="5" name="Content Placeholder 4">
            <a:extLst>
              <a:ext uri="{FF2B5EF4-FFF2-40B4-BE49-F238E27FC236}">
                <a16:creationId xmlns:a16="http://schemas.microsoft.com/office/drawing/2014/main" id="{ED4BFB06-B525-204B-A01B-2B1025721DE8}"/>
              </a:ext>
            </a:extLst>
          </p:cNvPr>
          <p:cNvSpPr>
            <a:spLocks noGrp="1"/>
          </p:cNvSpPr>
          <p:nvPr>
            <p:ph idx="1"/>
          </p:nvPr>
        </p:nvSpPr>
        <p:spPr>
          <a:xfrm>
            <a:off x="910336" y="5161786"/>
            <a:ext cx="2340864" cy="692913"/>
          </a:xfrm>
          <a:ln>
            <a:solidFill>
              <a:schemeClr val="tx1"/>
            </a:solidFill>
          </a:ln>
        </p:spPr>
        <p:txBody>
          <a:bodyPr>
            <a:normAutofit fontScale="70000" lnSpcReduction="20000"/>
          </a:bodyPr>
          <a:lstStyle/>
          <a:p>
            <a:pPr marL="0" indent="0">
              <a:buNone/>
            </a:pPr>
            <a:r>
              <a:rPr lang="en-US" sz="2600" dirty="0"/>
              <a:t>Random Intercepts</a:t>
            </a:r>
          </a:p>
          <a:p>
            <a:pPr marL="0" indent="0">
              <a:buNone/>
            </a:pPr>
            <a:r>
              <a:rPr lang="en-US" sz="2600" dirty="0"/>
              <a:t>RE=Null</a:t>
            </a:r>
          </a:p>
          <a:p>
            <a:endParaRPr lang="en-US" dirty="0"/>
          </a:p>
          <a:p>
            <a:endParaRPr lang="en-US" dirty="0"/>
          </a:p>
        </p:txBody>
      </p:sp>
      <p:pic>
        <p:nvPicPr>
          <p:cNvPr id="7" name="Picture 6">
            <a:extLst>
              <a:ext uri="{FF2B5EF4-FFF2-40B4-BE49-F238E27FC236}">
                <a16:creationId xmlns:a16="http://schemas.microsoft.com/office/drawing/2014/main" id="{B8C35879-BA7D-D840-9A33-F05C45E52BFA}"/>
              </a:ext>
            </a:extLst>
          </p:cNvPr>
          <p:cNvPicPr>
            <a:picLocks noChangeAspect="1"/>
          </p:cNvPicPr>
          <p:nvPr/>
        </p:nvPicPr>
        <p:blipFill>
          <a:blip r:embed="rId3"/>
          <a:stretch>
            <a:fillRect/>
          </a:stretch>
        </p:blipFill>
        <p:spPr>
          <a:xfrm>
            <a:off x="566315" y="2160778"/>
            <a:ext cx="3126441" cy="2743200"/>
          </a:xfrm>
          <a:prstGeom prst="rect">
            <a:avLst/>
          </a:prstGeom>
        </p:spPr>
      </p:pic>
      <p:pic>
        <p:nvPicPr>
          <p:cNvPr id="9" name="Picture 8">
            <a:extLst>
              <a:ext uri="{FF2B5EF4-FFF2-40B4-BE49-F238E27FC236}">
                <a16:creationId xmlns:a16="http://schemas.microsoft.com/office/drawing/2014/main" id="{9BC34ECC-DAA9-6F4E-9B91-AD536FD1D0DA}"/>
              </a:ext>
            </a:extLst>
          </p:cNvPr>
          <p:cNvPicPr>
            <a:picLocks noChangeAspect="1"/>
          </p:cNvPicPr>
          <p:nvPr/>
        </p:nvPicPr>
        <p:blipFill>
          <a:blip r:embed="rId4"/>
          <a:stretch>
            <a:fillRect/>
          </a:stretch>
        </p:blipFill>
        <p:spPr>
          <a:xfrm>
            <a:off x="4076701" y="2160778"/>
            <a:ext cx="3442883" cy="2743200"/>
          </a:xfrm>
          <a:prstGeom prst="rect">
            <a:avLst/>
          </a:prstGeom>
        </p:spPr>
      </p:pic>
      <p:sp>
        <p:nvSpPr>
          <p:cNvPr id="10" name="Rectangle 9">
            <a:extLst>
              <a:ext uri="{FF2B5EF4-FFF2-40B4-BE49-F238E27FC236}">
                <a16:creationId xmlns:a16="http://schemas.microsoft.com/office/drawing/2014/main" id="{0A3C43CD-CB47-204F-B495-2C52D9038F9A}"/>
              </a:ext>
            </a:extLst>
          </p:cNvPr>
          <p:cNvSpPr/>
          <p:nvPr/>
        </p:nvSpPr>
        <p:spPr>
          <a:xfrm>
            <a:off x="4540842" y="5137650"/>
            <a:ext cx="2329858" cy="646331"/>
          </a:xfrm>
          <a:prstGeom prst="rect">
            <a:avLst/>
          </a:prstGeom>
          <a:ln>
            <a:solidFill>
              <a:schemeClr val="tx1"/>
            </a:solidFill>
          </a:ln>
        </p:spPr>
        <p:txBody>
          <a:bodyPr wrap="square">
            <a:spAutoFit/>
          </a:bodyPr>
          <a:lstStyle/>
          <a:p>
            <a:r>
              <a:rPr lang="en-US" dirty="0"/>
              <a:t>Random Slopes</a:t>
            </a:r>
          </a:p>
          <a:p>
            <a:r>
              <a:rPr lang="en-US" dirty="0"/>
              <a:t>RE=~0+Feature Name</a:t>
            </a:r>
          </a:p>
        </p:txBody>
      </p:sp>
      <p:pic>
        <p:nvPicPr>
          <p:cNvPr id="12" name="Picture 11">
            <a:extLst>
              <a:ext uri="{FF2B5EF4-FFF2-40B4-BE49-F238E27FC236}">
                <a16:creationId xmlns:a16="http://schemas.microsoft.com/office/drawing/2014/main" id="{6D5EAD28-81C9-E043-88AB-B69F3C68489B}"/>
              </a:ext>
            </a:extLst>
          </p:cNvPr>
          <p:cNvPicPr>
            <a:picLocks noChangeAspect="1"/>
          </p:cNvPicPr>
          <p:nvPr/>
        </p:nvPicPr>
        <p:blipFill>
          <a:blip r:embed="rId5"/>
          <a:stretch>
            <a:fillRect/>
          </a:stretch>
        </p:blipFill>
        <p:spPr>
          <a:xfrm>
            <a:off x="7923238" y="2160778"/>
            <a:ext cx="3149600" cy="2743200"/>
          </a:xfrm>
          <a:prstGeom prst="rect">
            <a:avLst/>
          </a:prstGeom>
        </p:spPr>
      </p:pic>
      <p:sp>
        <p:nvSpPr>
          <p:cNvPr id="13" name="Rectangle 12">
            <a:extLst>
              <a:ext uri="{FF2B5EF4-FFF2-40B4-BE49-F238E27FC236}">
                <a16:creationId xmlns:a16="http://schemas.microsoft.com/office/drawing/2014/main" id="{51E08D80-50D5-B248-A042-55D0CCF62110}"/>
              </a:ext>
            </a:extLst>
          </p:cNvPr>
          <p:cNvSpPr/>
          <p:nvPr/>
        </p:nvSpPr>
        <p:spPr>
          <a:xfrm>
            <a:off x="7999438" y="5137650"/>
            <a:ext cx="2997200" cy="646331"/>
          </a:xfrm>
          <a:prstGeom prst="rect">
            <a:avLst/>
          </a:prstGeom>
          <a:ln>
            <a:solidFill>
              <a:schemeClr val="tx1"/>
            </a:solidFill>
          </a:ln>
        </p:spPr>
        <p:txBody>
          <a:bodyPr wrap="square">
            <a:spAutoFit/>
          </a:bodyPr>
          <a:lstStyle/>
          <a:p>
            <a:r>
              <a:rPr lang="en-US" dirty="0"/>
              <a:t>Random Slopes and Intercepts</a:t>
            </a:r>
          </a:p>
          <a:p>
            <a:r>
              <a:rPr lang="en-US" dirty="0"/>
              <a:t>RE=~Feature Name</a:t>
            </a:r>
          </a:p>
        </p:txBody>
      </p:sp>
    </p:spTree>
    <p:extLst>
      <p:ext uri="{BB962C8B-B14F-4D97-AF65-F5344CB8AC3E}">
        <p14:creationId xmlns:p14="http://schemas.microsoft.com/office/powerpoint/2010/main" val="901505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3744468" y="329692"/>
            <a:ext cx="4068064" cy="457708"/>
          </a:xfrm>
        </p:spPr>
        <p:txBody>
          <a:bodyPr>
            <a:normAutofit fontScale="90000"/>
          </a:bodyPr>
          <a:lstStyle/>
          <a:p>
            <a:r>
              <a:rPr lang="en-US" dirty="0" err="1"/>
              <a:t>Ri</a:t>
            </a:r>
            <a:r>
              <a:rPr lang="en-US" dirty="0"/>
              <a:t> Model results</a:t>
            </a:r>
          </a:p>
        </p:txBody>
      </p:sp>
      <p:graphicFrame>
        <p:nvGraphicFramePr>
          <p:cNvPr id="4" name="Content Placeholder 3">
            <a:extLst>
              <a:ext uri="{FF2B5EF4-FFF2-40B4-BE49-F238E27FC236}">
                <a16:creationId xmlns:a16="http://schemas.microsoft.com/office/drawing/2014/main" id="{E4FAD08F-C1D1-5843-970D-3FE135B90331}"/>
              </a:ext>
            </a:extLst>
          </p:cNvPr>
          <p:cNvGraphicFramePr>
            <a:graphicFrameLocks noGrp="1"/>
          </p:cNvGraphicFramePr>
          <p:nvPr>
            <p:ph idx="1"/>
            <p:extLst>
              <p:ext uri="{D42A27DB-BD31-4B8C-83A1-F6EECF244321}">
                <p14:modId xmlns:p14="http://schemas.microsoft.com/office/powerpoint/2010/main" val="4055166207"/>
              </p:ext>
            </p:extLst>
          </p:nvPr>
        </p:nvGraphicFramePr>
        <p:xfrm>
          <a:off x="73572" y="1483256"/>
          <a:ext cx="6852741" cy="3762379"/>
        </p:xfrm>
        <a:graphic>
          <a:graphicData uri="http://schemas.openxmlformats.org/drawingml/2006/table">
            <a:tbl>
              <a:tblPr>
                <a:tableStyleId>{5C22544A-7EE6-4342-B048-85BDC9FD1C3A}</a:tableStyleId>
              </a:tblPr>
              <a:tblGrid>
                <a:gridCol w="539537">
                  <a:extLst>
                    <a:ext uri="{9D8B030D-6E8A-4147-A177-3AD203B41FA5}">
                      <a16:colId xmlns:a16="http://schemas.microsoft.com/office/drawing/2014/main" val="3441157228"/>
                    </a:ext>
                  </a:extLst>
                </a:gridCol>
                <a:gridCol w="539537">
                  <a:extLst>
                    <a:ext uri="{9D8B030D-6E8A-4147-A177-3AD203B41FA5}">
                      <a16:colId xmlns:a16="http://schemas.microsoft.com/office/drawing/2014/main" val="2061437978"/>
                    </a:ext>
                  </a:extLst>
                </a:gridCol>
                <a:gridCol w="917834">
                  <a:extLst>
                    <a:ext uri="{9D8B030D-6E8A-4147-A177-3AD203B41FA5}">
                      <a16:colId xmlns:a16="http://schemas.microsoft.com/office/drawing/2014/main" val="30254983"/>
                    </a:ext>
                  </a:extLst>
                </a:gridCol>
                <a:gridCol w="539537">
                  <a:extLst>
                    <a:ext uri="{9D8B030D-6E8A-4147-A177-3AD203B41FA5}">
                      <a16:colId xmlns:a16="http://schemas.microsoft.com/office/drawing/2014/main" val="608853693"/>
                    </a:ext>
                  </a:extLst>
                </a:gridCol>
                <a:gridCol w="539537">
                  <a:extLst>
                    <a:ext uri="{9D8B030D-6E8A-4147-A177-3AD203B41FA5}">
                      <a16:colId xmlns:a16="http://schemas.microsoft.com/office/drawing/2014/main" val="430648647"/>
                    </a:ext>
                  </a:extLst>
                </a:gridCol>
                <a:gridCol w="539537">
                  <a:extLst>
                    <a:ext uri="{9D8B030D-6E8A-4147-A177-3AD203B41FA5}">
                      <a16:colId xmlns:a16="http://schemas.microsoft.com/office/drawing/2014/main" val="2338321087"/>
                    </a:ext>
                  </a:extLst>
                </a:gridCol>
                <a:gridCol w="539537">
                  <a:extLst>
                    <a:ext uri="{9D8B030D-6E8A-4147-A177-3AD203B41FA5}">
                      <a16:colId xmlns:a16="http://schemas.microsoft.com/office/drawing/2014/main" val="2619586260"/>
                    </a:ext>
                  </a:extLst>
                </a:gridCol>
                <a:gridCol w="539537">
                  <a:extLst>
                    <a:ext uri="{9D8B030D-6E8A-4147-A177-3AD203B41FA5}">
                      <a16:colId xmlns:a16="http://schemas.microsoft.com/office/drawing/2014/main" val="1598097218"/>
                    </a:ext>
                  </a:extLst>
                </a:gridCol>
                <a:gridCol w="539537">
                  <a:extLst>
                    <a:ext uri="{9D8B030D-6E8A-4147-A177-3AD203B41FA5}">
                      <a16:colId xmlns:a16="http://schemas.microsoft.com/office/drawing/2014/main" val="2642286777"/>
                    </a:ext>
                  </a:extLst>
                </a:gridCol>
                <a:gridCol w="539537">
                  <a:extLst>
                    <a:ext uri="{9D8B030D-6E8A-4147-A177-3AD203B41FA5}">
                      <a16:colId xmlns:a16="http://schemas.microsoft.com/office/drawing/2014/main" val="1405709157"/>
                    </a:ext>
                  </a:extLst>
                </a:gridCol>
                <a:gridCol w="539537">
                  <a:extLst>
                    <a:ext uri="{9D8B030D-6E8A-4147-A177-3AD203B41FA5}">
                      <a16:colId xmlns:a16="http://schemas.microsoft.com/office/drawing/2014/main" val="658257541"/>
                    </a:ext>
                  </a:extLst>
                </a:gridCol>
                <a:gridCol w="539537">
                  <a:extLst>
                    <a:ext uri="{9D8B030D-6E8A-4147-A177-3AD203B41FA5}">
                      <a16:colId xmlns:a16="http://schemas.microsoft.com/office/drawing/2014/main" val="3013728658"/>
                    </a:ext>
                  </a:extLst>
                </a:gridCol>
              </a:tblGrid>
              <a:tr h="198076">
                <a:tc>
                  <a:txBody>
                    <a:bodyPr/>
                    <a:lstStyle/>
                    <a:p>
                      <a:pPr algn="ctr" fontAlgn="b"/>
                      <a:r>
                        <a:rPr lang="en-US" sz="800" u="none" strike="noStrike" dirty="0">
                          <a:effectLst/>
                        </a:rPr>
                        <a:t>Iteration</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Model</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LE Min</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LE Max</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226532200"/>
                  </a:ext>
                </a:extLst>
              </a:tr>
              <a:tr h="198076">
                <a:tc>
                  <a:txBody>
                    <a:bodyPr/>
                    <a:lstStyle/>
                    <a:p>
                      <a:pPr algn="ctr" fontAlgn="b"/>
                      <a:r>
                        <a:rPr lang="en-US" sz="800" u="none" strike="noStrike">
                          <a:solidFill>
                            <a:schemeClr val="tx1"/>
                          </a:solidFill>
                          <a:effectLst/>
                        </a:rPr>
                        <a:t>1</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RI</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Year</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74.57</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1.728</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0.958</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-4830.6</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solidFill>
                            <a:schemeClr val="tx1"/>
                          </a:solidFill>
                          <a:effectLst/>
                        </a:rPr>
                        <a:t>44.5</a:t>
                      </a:r>
                      <a:endParaRPr lang="en-US" sz="800" b="0" i="0" u="none" strike="noStrike">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dirty="0">
                          <a:solidFill>
                            <a:schemeClr val="tx1"/>
                          </a:solidFill>
                          <a:effectLst/>
                        </a:rPr>
                        <a:t>85</a:t>
                      </a:r>
                      <a:endParaRPr lang="en-US" sz="800" b="0" i="0" u="none" strike="noStrike" dirty="0">
                        <a:solidFill>
                          <a:schemeClr val="tx1"/>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a:effectLst/>
                        </a:rPr>
                        <a:t>8.236</a:t>
                      </a:r>
                      <a:endParaRPr lang="en-US" sz="800" b="0" i="0" u="none" strike="noStrike">
                        <a:solidFill>
                          <a:srgbClr val="000000"/>
                        </a:solidFill>
                        <a:effectLst/>
                        <a:latin typeface="Calibri" panose="020F0502020204030204" pitchFamily="34" charset="0"/>
                      </a:endParaRPr>
                    </a:p>
                  </a:txBody>
                  <a:tcPr marL="6374" marR="6374" marT="6374" marB="0" anchor="b">
                    <a:solidFill>
                      <a:srgbClr val="FFFF00"/>
                    </a:solidFill>
                  </a:tcPr>
                </a:tc>
                <a:tc>
                  <a:txBody>
                    <a:bodyPr/>
                    <a:lstStyle/>
                    <a:p>
                      <a:pPr algn="ctr" fontAlgn="b"/>
                      <a:r>
                        <a:rPr lang="en-US" sz="800" u="none" strike="noStrike" dirty="0">
                          <a:effectLst/>
                        </a:rPr>
                        <a:t>67.831</a:t>
                      </a:r>
                      <a:endParaRPr lang="en-US" sz="800" b="0" i="0" u="none" strike="noStrike" dirty="0">
                        <a:solidFill>
                          <a:srgbClr val="000000"/>
                        </a:solidFill>
                        <a:effectLst/>
                        <a:latin typeface="Calibri" panose="020F0502020204030204" pitchFamily="34" charset="0"/>
                      </a:endParaRPr>
                    </a:p>
                  </a:txBody>
                  <a:tcPr marL="6374" marR="6374" marT="6374" marB="0" anchor="b">
                    <a:solidFill>
                      <a:srgbClr val="FFFF00"/>
                    </a:solidFill>
                  </a:tcPr>
                </a:tc>
                <a:extLst>
                  <a:ext uri="{0D108BD9-81ED-4DB2-BD59-A6C34878D82A}">
                    <a16:rowId xmlns:a16="http://schemas.microsoft.com/office/drawing/2014/main" val="4207881582"/>
                  </a:ext>
                </a:extLst>
              </a:tr>
              <a:tr h="198076">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53.18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-5262.1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82.6</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65.712</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532369413"/>
                  </a:ext>
                </a:extLst>
              </a:tr>
              <a:tr h="19807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Adult_Mortality</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-5283.9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65.743</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69999408"/>
                  </a:ext>
                </a:extLst>
              </a:tr>
              <a:tr h="19807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Infant_Deaths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52.16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2.045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-5130.8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66.426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865254888"/>
                  </a:ext>
                </a:extLst>
              </a:tr>
              <a:tr h="185481">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80.89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2.151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0.941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-5269.6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65.895</a:t>
                      </a:r>
                      <a:endParaRPr lang="en-US" sz="800" b="0" i="0" u="none" strike="noStrike" dirty="0">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120246825"/>
                  </a:ext>
                </a:extLst>
              </a:tr>
              <a:tr h="17867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Percent_Expenditure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71.29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-5298.9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65.704</a:t>
                      </a:r>
                      <a:endParaRPr lang="en-US" sz="800" b="0" i="0" u="none" strike="noStrike" dirty="0">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026687310"/>
                  </a:ext>
                </a:extLst>
              </a:tr>
              <a:tr h="19807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Hep_B</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69.2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2.159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-5264.7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65.859</a:t>
                      </a:r>
                      <a:endParaRPr lang="en-US" sz="800" b="0" i="0" u="none" strike="noStrike" dirty="0">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743855031"/>
                  </a:ext>
                </a:extLst>
              </a:tr>
              <a:tr h="19807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Measles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70.55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-5274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65.845</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119090406"/>
                  </a:ext>
                </a:extLst>
              </a:tr>
              <a:tr h="19807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BMI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68.63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65.734</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190773416"/>
                  </a:ext>
                </a:extLst>
              </a:tr>
              <a:tr h="19807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48.7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-5071.5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44.2</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8.166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66.687</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595222575"/>
                  </a:ext>
                </a:extLst>
              </a:tr>
              <a:tr h="19807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Polio</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55.73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-5158.6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42</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8.144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66.317</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1759356926"/>
                  </a:ext>
                </a:extLst>
              </a:tr>
              <a:tr h="19807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Total_Expenditure</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0.932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-5285.7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45.7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65.739</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372237439"/>
                  </a:ext>
                </a:extLst>
              </a:tr>
              <a:tr h="19807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Diphtheria</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54.46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2.04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-5130.3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8.152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66.45</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895939298"/>
                  </a:ext>
                </a:extLst>
              </a:tr>
              <a:tr h="173735">
                <a:tc>
                  <a:txBody>
                    <a:bodyPr/>
                    <a:lstStyle/>
                    <a:p>
                      <a:pPr algn="ct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48.83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-5070.3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43.3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8.166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66.684</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4200903931"/>
                  </a:ext>
                </a:extLst>
              </a:tr>
              <a:tr h="198076">
                <a:tc>
                  <a:txBody>
                    <a:bodyPr/>
                    <a:lstStyle/>
                    <a:p>
                      <a:pPr algn="ct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Thinness_10_19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2.172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-5264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8.111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65.793</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548993807"/>
                  </a:ext>
                </a:extLst>
              </a:tr>
              <a:tr h="173735">
                <a:tc>
                  <a:txBody>
                    <a:bodyPr/>
                    <a:lstStyle/>
                    <a:p>
                      <a:pPr algn="ct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Thinness_5_9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62.43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2.179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0.923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-5271.3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45.9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8.109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65.756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795375965"/>
                  </a:ext>
                </a:extLst>
              </a:tr>
              <a:tr h="127950">
                <a:tc>
                  <a:txBody>
                    <a:bodyPr/>
                    <a:lstStyle/>
                    <a:p>
                      <a:pPr algn="ctr" fontAlgn="b"/>
                      <a:r>
                        <a:rPr lang="en-US" sz="800" u="none" strike="noStrike" dirty="0">
                          <a:effectLst/>
                        </a:rPr>
                        <a:t>17</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14.74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1.755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0.815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-4710.8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43.5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84.4</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8.23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67.736</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002832953"/>
                  </a:ext>
                </a:extLst>
              </a:tr>
              <a:tr h="173735">
                <a:tc>
                  <a:txBody>
                    <a:bodyPr/>
                    <a:lstStyle/>
                    <a:p>
                      <a:pPr algn="ct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1.91</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-4950</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44.7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84.2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67.058</a:t>
                      </a:r>
                      <a:endParaRPr lang="en-US" sz="800" b="0" i="0" u="none" strike="noStrike">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337341629"/>
                  </a:ext>
                </a:extLst>
              </a:tr>
              <a:tr h="173735">
                <a:tc>
                  <a:txBody>
                    <a:bodyPr/>
                    <a:lstStyle/>
                    <a:p>
                      <a:pPr algn="ct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RI</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33.89</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1.913</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0.895</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-4958.2</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46.7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82.6</a:t>
                      </a:r>
                      <a:endParaRPr lang="en-US" sz="800" b="0" i="0" u="none" strike="noStrike" dirty="0">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a:effectLst/>
                        </a:rPr>
                        <a:t>8.188</a:t>
                      </a:r>
                      <a:endParaRPr lang="en-US" sz="800" b="0" i="0" u="none" strike="noStrike">
                        <a:solidFill>
                          <a:srgbClr val="000000"/>
                        </a:solidFill>
                        <a:effectLst/>
                        <a:latin typeface="Calibri" panose="020F0502020204030204" pitchFamily="34" charset="0"/>
                      </a:endParaRPr>
                    </a:p>
                  </a:txBody>
                  <a:tcPr marL="6374" marR="6374" marT="6374" marB="0" anchor="b"/>
                </a:tc>
                <a:tc>
                  <a:txBody>
                    <a:bodyPr/>
                    <a:lstStyle/>
                    <a:p>
                      <a:pPr algn="ctr" fontAlgn="b"/>
                      <a:r>
                        <a:rPr lang="en-US" sz="800" u="none" strike="noStrike" dirty="0">
                          <a:effectLst/>
                        </a:rPr>
                        <a:t>67.042</a:t>
                      </a:r>
                      <a:endParaRPr lang="en-US" sz="800" b="0" i="0" u="none" strike="noStrike" dirty="0">
                        <a:solidFill>
                          <a:srgbClr val="000000"/>
                        </a:solidFill>
                        <a:effectLst/>
                        <a:latin typeface="Calibri" panose="020F0502020204030204" pitchFamily="34" charset="0"/>
                      </a:endParaRPr>
                    </a:p>
                  </a:txBody>
                  <a:tcPr marL="6374" marR="6374" marT="6374" marB="0" anchor="b"/>
                </a:tc>
                <a:extLst>
                  <a:ext uri="{0D108BD9-81ED-4DB2-BD59-A6C34878D82A}">
                    <a16:rowId xmlns:a16="http://schemas.microsoft.com/office/drawing/2014/main" val="244148906"/>
                  </a:ext>
                </a:extLst>
              </a:tr>
            </a:tbl>
          </a:graphicData>
        </a:graphic>
      </p:graphicFrame>
      <p:pic>
        <p:nvPicPr>
          <p:cNvPr id="6" name="Picture 5">
            <a:extLst>
              <a:ext uri="{FF2B5EF4-FFF2-40B4-BE49-F238E27FC236}">
                <a16:creationId xmlns:a16="http://schemas.microsoft.com/office/drawing/2014/main" id="{BFFCF2C0-A0D6-3F4D-9F8F-D373EF4823FF}"/>
              </a:ext>
            </a:extLst>
          </p:cNvPr>
          <p:cNvPicPr>
            <a:picLocks noChangeAspect="1"/>
          </p:cNvPicPr>
          <p:nvPr/>
        </p:nvPicPr>
        <p:blipFill>
          <a:blip r:embed="rId2"/>
          <a:stretch>
            <a:fillRect/>
          </a:stretch>
        </p:blipFill>
        <p:spPr>
          <a:xfrm>
            <a:off x="7031421" y="1466841"/>
            <a:ext cx="5160578" cy="3778793"/>
          </a:xfrm>
          <a:prstGeom prst="rect">
            <a:avLst/>
          </a:prstGeom>
        </p:spPr>
      </p:pic>
      <p:sp>
        <p:nvSpPr>
          <p:cNvPr id="3" name="TextBox 2">
            <a:extLst>
              <a:ext uri="{FF2B5EF4-FFF2-40B4-BE49-F238E27FC236}">
                <a16:creationId xmlns:a16="http://schemas.microsoft.com/office/drawing/2014/main" id="{9C32F357-354C-544C-B7C7-7C21AA45EF70}"/>
              </a:ext>
            </a:extLst>
          </p:cNvPr>
          <p:cNvSpPr txBox="1"/>
          <p:nvPr/>
        </p:nvSpPr>
        <p:spPr>
          <a:xfrm>
            <a:off x="891806" y="5728806"/>
            <a:ext cx="3661800"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2nd best performing model type! </a:t>
            </a:r>
          </a:p>
          <a:p>
            <a:pPr marL="285750" indent="-285750">
              <a:buFont typeface="Arial" panose="020B0604020202020204" pitchFamily="34" charset="0"/>
              <a:buChar char="•"/>
            </a:pPr>
            <a:r>
              <a:rPr lang="en-US" dirty="0"/>
              <a:t>RMSE Range from 1.72 to 2.18.</a:t>
            </a:r>
          </a:p>
        </p:txBody>
      </p:sp>
    </p:spTree>
    <p:extLst>
      <p:ext uri="{BB962C8B-B14F-4D97-AF65-F5344CB8AC3E}">
        <p14:creationId xmlns:p14="http://schemas.microsoft.com/office/powerpoint/2010/main" val="1944414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45639" y="460321"/>
            <a:ext cx="4068064" cy="457708"/>
          </a:xfrm>
        </p:spPr>
        <p:txBody>
          <a:bodyPr>
            <a:normAutofit fontScale="90000"/>
          </a:bodyPr>
          <a:lstStyle/>
          <a:p>
            <a:r>
              <a:rPr lang="en-US" dirty="0"/>
              <a:t>RS Model results </a:t>
            </a:r>
          </a:p>
        </p:txBody>
      </p:sp>
      <p:graphicFrame>
        <p:nvGraphicFramePr>
          <p:cNvPr id="9" name="Content Placeholder 8">
            <a:extLst>
              <a:ext uri="{FF2B5EF4-FFF2-40B4-BE49-F238E27FC236}">
                <a16:creationId xmlns:a16="http://schemas.microsoft.com/office/drawing/2014/main" id="{8B55D743-5367-EC4D-B25A-678C30E30DE3}"/>
              </a:ext>
            </a:extLst>
          </p:cNvPr>
          <p:cNvGraphicFramePr>
            <a:graphicFrameLocks noGrp="1"/>
          </p:cNvGraphicFramePr>
          <p:nvPr>
            <p:ph idx="1"/>
            <p:extLst>
              <p:ext uri="{D42A27DB-BD31-4B8C-83A1-F6EECF244321}">
                <p14:modId xmlns:p14="http://schemas.microsoft.com/office/powerpoint/2010/main" val="1794686127"/>
              </p:ext>
            </p:extLst>
          </p:nvPr>
        </p:nvGraphicFramePr>
        <p:xfrm>
          <a:off x="0" y="1397000"/>
          <a:ext cx="6844628" cy="3760149"/>
        </p:xfrm>
        <a:graphic>
          <a:graphicData uri="http://schemas.openxmlformats.org/drawingml/2006/table">
            <a:tbl>
              <a:tblPr>
                <a:tableStyleId>{5C22544A-7EE6-4342-B048-85BDC9FD1C3A}</a:tableStyleId>
              </a:tblPr>
              <a:tblGrid>
                <a:gridCol w="466435">
                  <a:extLst>
                    <a:ext uri="{9D8B030D-6E8A-4147-A177-3AD203B41FA5}">
                      <a16:colId xmlns:a16="http://schemas.microsoft.com/office/drawing/2014/main" val="4085579856"/>
                    </a:ext>
                  </a:extLst>
                </a:gridCol>
                <a:gridCol w="466435">
                  <a:extLst>
                    <a:ext uri="{9D8B030D-6E8A-4147-A177-3AD203B41FA5}">
                      <a16:colId xmlns:a16="http://schemas.microsoft.com/office/drawing/2014/main" val="2323377819"/>
                    </a:ext>
                  </a:extLst>
                </a:gridCol>
                <a:gridCol w="793479">
                  <a:extLst>
                    <a:ext uri="{9D8B030D-6E8A-4147-A177-3AD203B41FA5}">
                      <a16:colId xmlns:a16="http://schemas.microsoft.com/office/drawing/2014/main" val="3731218150"/>
                    </a:ext>
                  </a:extLst>
                </a:gridCol>
                <a:gridCol w="1036526">
                  <a:extLst>
                    <a:ext uri="{9D8B030D-6E8A-4147-A177-3AD203B41FA5}">
                      <a16:colId xmlns:a16="http://schemas.microsoft.com/office/drawing/2014/main" val="157564967"/>
                    </a:ext>
                  </a:extLst>
                </a:gridCol>
                <a:gridCol w="350273">
                  <a:extLst>
                    <a:ext uri="{9D8B030D-6E8A-4147-A177-3AD203B41FA5}">
                      <a16:colId xmlns:a16="http://schemas.microsoft.com/office/drawing/2014/main" val="3717740549"/>
                    </a:ext>
                  </a:extLst>
                </a:gridCol>
                <a:gridCol w="466435">
                  <a:extLst>
                    <a:ext uri="{9D8B030D-6E8A-4147-A177-3AD203B41FA5}">
                      <a16:colId xmlns:a16="http://schemas.microsoft.com/office/drawing/2014/main" val="486304263"/>
                    </a:ext>
                  </a:extLst>
                </a:gridCol>
                <a:gridCol w="466435">
                  <a:extLst>
                    <a:ext uri="{9D8B030D-6E8A-4147-A177-3AD203B41FA5}">
                      <a16:colId xmlns:a16="http://schemas.microsoft.com/office/drawing/2014/main" val="1306437635"/>
                    </a:ext>
                  </a:extLst>
                </a:gridCol>
                <a:gridCol w="466435">
                  <a:extLst>
                    <a:ext uri="{9D8B030D-6E8A-4147-A177-3AD203B41FA5}">
                      <a16:colId xmlns:a16="http://schemas.microsoft.com/office/drawing/2014/main" val="4265173546"/>
                    </a:ext>
                  </a:extLst>
                </a:gridCol>
                <a:gridCol w="466435">
                  <a:extLst>
                    <a:ext uri="{9D8B030D-6E8A-4147-A177-3AD203B41FA5}">
                      <a16:colId xmlns:a16="http://schemas.microsoft.com/office/drawing/2014/main" val="3142638722"/>
                    </a:ext>
                  </a:extLst>
                </a:gridCol>
                <a:gridCol w="466435">
                  <a:extLst>
                    <a:ext uri="{9D8B030D-6E8A-4147-A177-3AD203B41FA5}">
                      <a16:colId xmlns:a16="http://schemas.microsoft.com/office/drawing/2014/main" val="421700473"/>
                    </a:ext>
                  </a:extLst>
                </a:gridCol>
                <a:gridCol w="466435">
                  <a:extLst>
                    <a:ext uri="{9D8B030D-6E8A-4147-A177-3AD203B41FA5}">
                      <a16:colId xmlns:a16="http://schemas.microsoft.com/office/drawing/2014/main" val="905000264"/>
                    </a:ext>
                  </a:extLst>
                </a:gridCol>
                <a:gridCol w="466435">
                  <a:extLst>
                    <a:ext uri="{9D8B030D-6E8A-4147-A177-3AD203B41FA5}">
                      <a16:colId xmlns:a16="http://schemas.microsoft.com/office/drawing/2014/main" val="2904284671"/>
                    </a:ext>
                  </a:extLst>
                </a:gridCol>
                <a:gridCol w="466435">
                  <a:extLst>
                    <a:ext uri="{9D8B030D-6E8A-4147-A177-3AD203B41FA5}">
                      <a16:colId xmlns:a16="http://schemas.microsoft.com/office/drawing/2014/main" val="1860161850"/>
                    </a:ext>
                  </a:extLst>
                </a:gridCol>
              </a:tblGrid>
              <a:tr h="261467">
                <a:tc>
                  <a:txBody>
                    <a:bodyPr/>
                    <a:lstStyle/>
                    <a:p>
                      <a:pPr algn="ctr" fontAlgn="ctr"/>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Model</a:t>
                      </a:r>
                      <a:endParaRPr lang="en-US" sz="800" b="0" i="0" u="none" strike="noStrike" dirty="0">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Random Effect</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2221377095"/>
                  </a:ext>
                </a:extLst>
              </a:tr>
              <a:tr h="188678">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0.42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3.892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0.025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-6386.5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7.319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53.572</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2870621976"/>
                  </a:ext>
                </a:extLst>
              </a:tr>
              <a:tr h="188678">
                <a:tc>
                  <a:txBody>
                    <a:bodyPr/>
                    <a:lstStyle/>
                    <a:p>
                      <a:pPr algn="ctr" fontAlgn="ctr"/>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0.015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-5521.4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63.073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44225927"/>
                  </a:ext>
                </a:extLst>
              </a:tr>
              <a:tr h="188678">
                <a:tc>
                  <a:txBody>
                    <a:bodyPr/>
                    <a:lstStyle/>
                    <a:p>
                      <a:pPr algn="ctr" fontAlgn="ctr"/>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115.4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7.284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0.682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-7413.6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4.097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16.787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731826551"/>
                  </a:ext>
                </a:extLst>
              </a:tr>
              <a:tr h="188678">
                <a:tc>
                  <a:txBody>
                    <a:bodyPr/>
                    <a:lstStyle/>
                    <a:p>
                      <a:pPr algn="ctr" fontAlgn="ctr"/>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2.001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0.295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-5228.5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8.162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66.623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795452004"/>
                  </a:ext>
                </a:extLst>
              </a:tr>
              <a:tr h="188678">
                <a:tc>
                  <a:txBody>
                    <a:bodyPr/>
                    <a:lstStyle/>
                    <a:p>
                      <a:pPr algn="ctr" fontAlgn="ctr"/>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1.826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0.163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-4964.8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45.9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8.211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67.418</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564762486"/>
                  </a:ext>
                </a:extLst>
              </a:tr>
              <a:tr h="261467">
                <a:tc>
                  <a:txBody>
                    <a:bodyPr/>
                    <a:lstStyle/>
                    <a:p>
                      <a:pPr algn="ctr" fontAlgn="ctr"/>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1493.25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2.387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-5513.7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8.041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64.663</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01724854"/>
                  </a:ext>
                </a:extLst>
              </a:tr>
              <a:tr h="261467">
                <a:tc>
                  <a:txBody>
                    <a:bodyPr/>
                    <a:lstStyle/>
                    <a:p>
                      <a:pPr algn="ctr" fontAlgn="ctr"/>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1205.72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2.153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-5292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40.9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8.118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65.907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483106373"/>
                  </a:ext>
                </a:extLst>
              </a:tr>
              <a:tr h="188678">
                <a:tc>
                  <a:txBody>
                    <a:bodyPr/>
                    <a:lstStyle/>
                    <a:p>
                      <a:pPr algn="ctr" fontAlgn="ctr"/>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4188.7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2.184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-5435.7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8.107</a:t>
                      </a:r>
                      <a:endParaRPr lang="en-US" sz="800" b="0" i="0" u="none" strike="noStrike" dirty="0">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65.724</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4291512268"/>
                  </a:ext>
                </a:extLst>
              </a:tr>
              <a:tr h="261467">
                <a:tc>
                  <a:txBody>
                    <a:bodyPr/>
                    <a:lstStyle/>
                    <a:p>
                      <a:pPr algn="ctr" fontAlgn="ctr"/>
                      <a:r>
                        <a:rPr lang="en-US" sz="800" u="none" strike="noStrike" dirty="0">
                          <a:effectLst/>
                        </a:rPr>
                        <a:t>9</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Status</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err="1">
                          <a:effectLst/>
                        </a:rPr>
                        <a:t>Income_Composition</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2019.54</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1.778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0.998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-5099.2</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45.5</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83.8</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8.223</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tc>
                  <a:txBody>
                    <a:bodyPr/>
                    <a:lstStyle/>
                    <a:p>
                      <a:pPr algn="ctr" fontAlgn="ctr"/>
                      <a:r>
                        <a:rPr lang="en-US" sz="800" u="none" strike="noStrike" dirty="0">
                          <a:effectLst/>
                        </a:rPr>
                        <a:t>67.617</a:t>
                      </a:r>
                      <a:endParaRPr lang="en-US" sz="800" b="0" i="0" u="none" strike="noStrike" dirty="0">
                        <a:solidFill>
                          <a:srgbClr val="000000"/>
                        </a:solidFill>
                        <a:effectLst/>
                        <a:latin typeface="Calibri" panose="020F0502020204030204" pitchFamily="34" charset="0"/>
                      </a:endParaRPr>
                    </a:p>
                  </a:txBody>
                  <a:tcPr marL="6072" marR="6072" marT="6072" marB="0" anchor="ctr">
                    <a:solidFill>
                      <a:srgbClr val="FFFF00"/>
                    </a:solidFill>
                  </a:tcPr>
                </a:tc>
                <a:extLst>
                  <a:ext uri="{0D108BD9-81ED-4DB2-BD59-A6C34878D82A}">
                    <a16:rowId xmlns:a16="http://schemas.microsoft.com/office/drawing/2014/main" val="2464662553"/>
                  </a:ext>
                </a:extLst>
              </a:tr>
              <a:tr h="261467">
                <a:tc>
                  <a:txBody>
                    <a:bodyPr/>
                    <a:lstStyle/>
                    <a:p>
                      <a:pPr algn="ctr" fontAlgn="ctr"/>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1041.54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1.652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0.997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-4897.6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8.254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68.127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246703076"/>
                  </a:ext>
                </a:extLst>
              </a:tr>
              <a:tr h="188678">
                <a:tc>
                  <a:txBody>
                    <a:bodyPr/>
                    <a:lstStyle/>
                    <a:p>
                      <a:pPr algn="ctr" fontAlgn="ctr"/>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299.51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1.822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0.988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-4980.6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46.3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85.3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8.212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67.437</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29985920"/>
                  </a:ext>
                </a:extLst>
              </a:tr>
              <a:tr h="188678">
                <a:tc>
                  <a:txBody>
                    <a:bodyPr/>
                    <a:lstStyle/>
                    <a:p>
                      <a:pPr algn="ctr" fontAlgn="ctr"/>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35.02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3.323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0.746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-6221.8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7.652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58.548</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894691140"/>
                  </a:ext>
                </a:extLst>
              </a:tr>
              <a:tr h="188678">
                <a:tc>
                  <a:txBody>
                    <a:bodyPr/>
                    <a:lstStyle/>
                    <a:p>
                      <a:pPr algn="ctr" fontAlgn="ctr"/>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6.99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2.668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0.477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-5654.9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44.5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63.149</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975526639"/>
                  </a:ext>
                </a:extLst>
              </a:tr>
              <a:tr h="188678">
                <a:tc>
                  <a:txBody>
                    <a:bodyPr/>
                    <a:lstStyle/>
                    <a:p>
                      <a:pPr algn="ctr" fontAlgn="ctr"/>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37.8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3.248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0.768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-6186.7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42.3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7.689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59.115</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912460098"/>
                  </a:ext>
                </a:extLst>
              </a:tr>
              <a:tr h="188678">
                <a:tc>
                  <a:txBody>
                    <a:bodyPr/>
                    <a:lstStyle/>
                    <a:p>
                      <a:pPr algn="ctr" fontAlgn="ctr"/>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2.698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0.351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-5660.2</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42.5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7.949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63.194</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398799083"/>
                  </a:ext>
                </a:extLst>
              </a:tr>
              <a:tr h="188678">
                <a:tc>
                  <a:txBody>
                    <a:bodyPr/>
                    <a:lstStyle/>
                    <a:p>
                      <a:pPr algn="ctr" fontAlgn="ctr"/>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2.08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2.289</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0.273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-5282.6</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8.093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65.491</a:t>
                      </a:r>
                      <a:endParaRPr lang="en-US" sz="800" b="0" i="0" u="none" strike="noStrike">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1723556954"/>
                  </a:ext>
                </a:extLst>
              </a:tr>
              <a:tr h="188678">
                <a:tc>
                  <a:txBody>
                    <a:bodyPr/>
                    <a:lstStyle/>
                    <a:p>
                      <a:pPr algn="ctr" fontAlgn="ctr"/>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RS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4.74</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2.977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0.335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-5870.1</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41.3</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83.5</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a:effectLst/>
                        </a:rPr>
                        <a:t>7.838</a:t>
                      </a:r>
                      <a:endParaRPr lang="en-US" sz="800" b="0" i="0" u="none" strike="noStrike">
                        <a:solidFill>
                          <a:srgbClr val="000000"/>
                        </a:solidFill>
                        <a:effectLst/>
                        <a:latin typeface="Calibri" panose="020F0502020204030204" pitchFamily="34" charset="0"/>
                      </a:endParaRPr>
                    </a:p>
                  </a:txBody>
                  <a:tcPr marL="6072" marR="6072" marT="6072" marB="0" anchor="ctr"/>
                </a:tc>
                <a:tc>
                  <a:txBody>
                    <a:bodyPr/>
                    <a:lstStyle/>
                    <a:p>
                      <a:pPr algn="ctr" fontAlgn="ctr"/>
                      <a:r>
                        <a:rPr lang="en-US" sz="800" u="none" strike="noStrike" dirty="0">
                          <a:effectLst/>
                        </a:rPr>
                        <a:t>61.427</a:t>
                      </a:r>
                      <a:endParaRPr lang="en-US" sz="800" b="0" i="0" u="none" strike="noStrike" dirty="0">
                        <a:solidFill>
                          <a:srgbClr val="000000"/>
                        </a:solidFill>
                        <a:effectLst/>
                        <a:latin typeface="Calibri" panose="020F0502020204030204" pitchFamily="34" charset="0"/>
                      </a:endParaRPr>
                    </a:p>
                  </a:txBody>
                  <a:tcPr marL="6072" marR="6072" marT="6072" marB="0" anchor="ctr"/>
                </a:tc>
                <a:extLst>
                  <a:ext uri="{0D108BD9-81ED-4DB2-BD59-A6C34878D82A}">
                    <a16:rowId xmlns:a16="http://schemas.microsoft.com/office/drawing/2014/main" val="3450248062"/>
                  </a:ext>
                </a:extLst>
              </a:tr>
            </a:tbl>
          </a:graphicData>
        </a:graphic>
      </p:graphicFrame>
      <p:pic>
        <p:nvPicPr>
          <p:cNvPr id="11" name="Picture 10">
            <a:extLst>
              <a:ext uri="{FF2B5EF4-FFF2-40B4-BE49-F238E27FC236}">
                <a16:creationId xmlns:a16="http://schemas.microsoft.com/office/drawing/2014/main" id="{64558254-9B14-754F-A236-89DB4E60D617}"/>
              </a:ext>
            </a:extLst>
          </p:cNvPr>
          <p:cNvPicPr>
            <a:picLocks noChangeAspect="1"/>
          </p:cNvPicPr>
          <p:nvPr/>
        </p:nvPicPr>
        <p:blipFill>
          <a:blip r:embed="rId2"/>
          <a:stretch>
            <a:fillRect/>
          </a:stretch>
        </p:blipFill>
        <p:spPr>
          <a:xfrm>
            <a:off x="6985000" y="1397000"/>
            <a:ext cx="5207000" cy="3760149"/>
          </a:xfrm>
          <a:prstGeom prst="rect">
            <a:avLst/>
          </a:prstGeom>
        </p:spPr>
      </p:pic>
      <p:sp>
        <p:nvSpPr>
          <p:cNvPr id="6" name="TextBox 5">
            <a:extLst>
              <a:ext uri="{FF2B5EF4-FFF2-40B4-BE49-F238E27FC236}">
                <a16:creationId xmlns:a16="http://schemas.microsoft.com/office/drawing/2014/main" id="{509BEF23-9AE8-C841-8781-47081AE5DEF3}"/>
              </a:ext>
            </a:extLst>
          </p:cNvPr>
          <p:cNvSpPr txBox="1"/>
          <p:nvPr/>
        </p:nvSpPr>
        <p:spPr>
          <a:xfrm>
            <a:off x="567300" y="5364886"/>
            <a:ext cx="3478339"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Worst performing model type! </a:t>
            </a:r>
          </a:p>
          <a:p>
            <a:pPr marL="285750" indent="-285750">
              <a:buFont typeface="Arial" panose="020B0604020202020204" pitchFamily="34" charset="0"/>
              <a:buChar char="•"/>
            </a:pPr>
            <a:r>
              <a:rPr lang="en-US" dirty="0"/>
              <a:t>RMSE Range from 1.77 to 7.28</a:t>
            </a:r>
          </a:p>
        </p:txBody>
      </p:sp>
    </p:spTree>
    <p:extLst>
      <p:ext uri="{BB962C8B-B14F-4D97-AF65-F5344CB8AC3E}">
        <p14:creationId xmlns:p14="http://schemas.microsoft.com/office/powerpoint/2010/main" val="69383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CBA5-482B-CE4D-99D1-C085F3442CF2}"/>
              </a:ext>
            </a:extLst>
          </p:cNvPr>
          <p:cNvSpPr>
            <a:spLocks noGrp="1"/>
          </p:cNvSpPr>
          <p:nvPr>
            <p:ph type="title"/>
          </p:nvPr>
        </p:nvSpPr>
        <p:spPr/>
        <p:txBody>
          <a:bodyPr/>
          <a:lstStyle/>
          <a:p>
            <a:r>
              <a:rPr lang="en-US" dirty="0"/>
              <a:t>Data set</a:t>
            </a:r>
          </a:p>
        </p:txBody>
      </p:sp>
    </p:spTree>
    <p:extLst>
      <p:ext uri="{BB962C8B-B14F-4D97-AF65-F5344CB8AC3E}">
        <p14:creationId xmlns:p14="http://schemas.microsoft.com/office/powerpoint/2010/main" val="3967687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AD1D-19B7-B946-904E-3A45CB3E0E5C}"/>
              </a:ext>
            </a:extLst>
          </p:cNvPr>
          <p:cNvSpPr>
            <a:spLocks noGrp="1"/>
          </p:cNvSpPr>
          <p:nvPr>
            <p:ph type="title"/>
          </p:nvPr>
        </p:nvSpPr>
        <p:spPr>
          <a:xfrm>
            <a:off x="3594100" y="266192"/>
            <a:ext cx="3826764" cy="711708"/>
          </a:xfrm>
        </p:spPr>
        <p:txBody>
          <a:bodyPr>
            <a:normAutofit fontScale="90000"/>
          </a:bodyPr>
          <a:lstStyle/>
          <a:p>
            <a:r>
              <a:rPr lang="en-US" dirty="0" err="1"/>
              <a:t>Ris</a:t>
            </a:r>
            <a:r>
              <a:rPr lang="en-US" dirty="0"/>
              <a:t> model results</a:t>
            </a:r>
          </a:p>
        </p:txBody>
      </p:sp>
      <p:graphicFrame>
        <p:nvGraphicFramePr>
          <p:cNvPr id="4" name="Content Placeholder 3">
            <a:extLst>
              <a:ext uri="{FF2B5EF4-FFF2-40B4-BE49-F238E27FC236}">
                <a16:creationId xmlns:a16="http://schemas.microsoft.com/office/drawing/2014/main" id="{93423B7C-3C73-C640-98EF-13BF329A94A7}"/>
              </a:ext>
            </a:extLst>
          </p:cNvPr>
          <p:cNvGraphicFramePr>
            <a:graphicFrameLocks noGrp="1"/>
          </p:cNvGraphicFramePr>
          <p:nvPr>
            <p:ph idx="1"/>
            <p:extLst>
              <p:ext uri="{D42A27DB-BD31-4B8C-83A1-F6EECF244321}">
                <p14:modId xmlns:p14="http://schemas.microsoft.com/office/powerpoint/2010/main" val="1167810661"/>
              </p:ext>
            </p:extLst>
          </p:nvPr>
        </p:nvGraphicFramePr>
        <p:xfrm>
          <a:off x="1481138" y="1474269"/>
          <a:ext cx="8221660" cy="3237435"/>
        </p:xfrm>
        <a:graphic>
          <a:graphicData uri="http://schemas.openxmlformats.org/drawingml/2006/table">
            <a:tbl>
              <a:tblPr>
                <a:tableStyleId>{5C22544A-7EE6-4342-B048-85BDC9FD1C3A}</a:tableStyleId>
              </a:tblPr>
              <a:tblGrid>
                <a:gridCol w="560275">
                  <a:extLst>
                    <a:ext uri="{9D8B030D-6E8A-4147-A177-3AD203B41FA5}">
                      <a16:colId xmlns:a16="http://schemas.microsoft.com/office/drawing/2014/main" val="1277574667"/>
                    </a:ext>
                  </a:extLst>
                </a:gridCol>
                <a:gridCol w="560275">
                  <a:extLst>
                    <a:ext uri="{9D8B030D-6E8A-4147-A177-3AD203B41FA5}">
                      <a16:colId xmlns:a16="http://schemas.microsoft.com/office/drawing/2014/main" val="3985668771"/>
                    </a:ext>
                  </a:extLst>
                </a:gridCol>
                <a:gridCol w="953111">
                  <a:extLst>
                    <a:ext uri="{9D8B030D-6E8A-4147-A177-3AD203B41FA5}">
                      <a16:colId xmlns:a16="http://schemas.microsoft.com/office/drawing/2014/main" val="289989403"/>
                    </a:ext>
                  </a:extLst>
                </a:gridCol>
                <a:gridCol w="1245056">
                  <a:extLst>
                    <a:ext uri="{9D8B030D-6E8A-4147-A177-3AD203B41FA5}">
                      <a16:colId xmlns:a16="http://schemas.microsoft.com/office/drawing/2014/main" val="3103376524"/>
                    </a:ext>
                  </a:extLst>
                </a:gridCol>
                <a:gridCol w="420743">
                  <a:extLst>
                    <a:ext uri="{9D8B030D-6E8A-4147-A177-3AD203B41FA5}">
                      <a16:colId xmlns:a16="http://schemas.microsoft.com/office/drawing/2014/main" val="519716560"/>
                    </a:ext>
                  </a:extLst>
                </a:gridCol>
                <a:gridCol w="560275">
                  <a:extLst>
                    <a:ext uri="{9D8B030D-6E8A-4147-A177-3AD203B41FA5}">
                      <a16:colId xmlns:a16="http://schemas.microsoft.com/office/drawing/2014/main" val="2300444959"/>
                    </a:ext>
                  </a:extLst>
                </a:gridCol>
                <a:gridCol w="560275">
                  <a:extLst>
                    <a:ext uri="{9D8B030D-6E8A-4147-A177-3AD203B41FA5}">
                      <a16:colId xmlns:a16="http://schemas.microsoft.com/office/drawing/2014/main" val="3042767987"/>
                    </a:ext>
                  </a:extLst>
                </a:gridCol>
                <a:gridCol w="560275">
                  <a:extLst>
                    <a:ext uri="{9D8B030D-6E8A-4147-A177-3AD203B41FA5}">
                      <a16:colId xmlns:a16="http://schemas.microsoft.com/office/drawing/2014/main" val="727284971"/>
                    </a:ext>
                  </a:extLst>
                </a:gridCol>
                <a:gridCol w="560275">
                  <a:extLst>
                    <a:ext uri="{9D8B030D-6E8A-4147-A177-3AD203B41FA5}">
                      <a16:colId xmlns:a16="http://schemas.microsoft.com/office/drawing/2014/main" val="1441626456"/>
                    </a:ext>
                  </a:extLst>
                </a:gridCol>
                <a:gridCol w="560275">
                  <a:extLst>
                    <a:ext uri="{9D8B030D-6E8A-4147-A177-3AD203B41FA5}">
                      <a16:colId xmlns:a16="http://schemas.microsoft.com/office/drawing/2014/main" val="3983072527"/>
                    </a:ext>
                  </a:extLst>
                </a:gridCol>
                <a:gridCol w="560275">
                  <a:extLst>
                    <a:ext uri="{9D8B030D-6E8A-4147-A177-3AD203B41FA5}">
                      <a16:colId xmlns:a16="http://schemas.microsoft.com/office/drawing/2014/main" val="344220316"/>
                    </a:ext>
                  </a:extLst>
                </a:gridCol>
                <a:gridCol w="560275">
                  <a:extLst>
                    <a:ext uri="{9D8B030D-6E8A-4147-A177-3AD203B41FA5}">
                      <a16:colId xmlns:a16="http://schemas.microsoft.com/office/drawing/2014/main" val="2486746605"/>
                    </a:ext>
                  </a:extLst>
                </a:gridCol>
                <a:gridCol w="560275">
                  <a:extLst>
                    <a:ext uri="{9D8B030D-6E8A-4147-A177-3AD203B41FA5}">
                      <a16:colId xmlns:a16="http://schemas.microsoft.com/office/drawing/2014/main" val="2600556041"/>
                    </a:ext>
                  </a:extLst>
                </a:gridCol>
              </a:tblGrid>
              <a:tr h="177843">
                <a:tc>
                  <a:txBody>
                    <a:bodyPr/>
                    <a:lstStyle/>
                    <a:p>
                      <a:pPr algn="ctr" fontAlgn="b"/>
                      <a:r>
                        <a:rPr lang="en-US" sz="800" u="none" strike="noStrike">
                          <a:effectLst/>
                        </a:rPr>
                        <a:t>Iteration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Model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Fixed Effect</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Random Effect</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RE VAR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RMSE</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ICC</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Likelihood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Min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Max</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Mean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Std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LE Var</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808411798"/>
                  </a:ext>
                </a:extLst>
              </a:tr>
              <a:tr h="179976">
                <a:tc>
                  <a:txBody>
                    <a:bodyPr/>
                    <a:lstStyle/>
                    <a:p>
                      <a:pPr algn="ct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0.17</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1.370</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0.983</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-4641.3</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41.9</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85.9</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8.295</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tc>
                  <a:txBody>
                    <a:bodyPr/>
                    <a:lstStyle/>
                    <a:p>
                      <a:pPr algn="ctr" fontAlgn="b"/>
                      <a:r>
                        <a:rPr lang="en-US" sz="800" u="none" strike="noStrike" dirty="0">
                          <a:effectLst/>
                        </a:rPr>
                        <a:t>68.809</a:t>
                      </a:r>
                      <a:endParaRPr lang="en-US" sz="800" b="0" i="0" u="none" strike="noStrike" dirty="0">
                        <a:solidFill>
                          <a:srgbClr val="000000"/>
                        </a:solidFill>
                        <a:effectLst/>
                        <a:latin typeface="Calibri" panose="020F0502020204030204" pitchFamily="34" charset="0"/>
                      </a:endParaRPr>
                    </a:p>
                  </a:txBody>
                  <a:tcPr marL="6072" marR="6072" marT="6072" marB="0" anchor="b">
                    <a:solidFill>
                      <a:srgbClr val="FFFF00"/>
                    </a:solidFill>
                  </a:tcPr>
                </a:tc>
                <a:extLst>
                  <a:ext uri="{0D108BD9-81ED-4DB2-BD59-A6C34878D82A}">
                    <a16:rowId xmlns:a16="http://schemas.microsoft.com/office/drawing/2014/main" val="2067674028"/>
                  </a:ext>
                </a:extLst>
              </a:tr>
              <a:tr h="179976">
                <a:tc>
                  <a:txBody>
                    <a:bodyPr/>
                    <a:lstStyle/>
                    <a:p>
                      <a:pPr algn="ct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RIS</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world</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0.1</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1.322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-4532.2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8.306</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68.988</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857714871"/>
                  </a:ext>
                </a:extLst>
              </a:tr>
              <a:tr h="179976">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1.728</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0.952</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-4828.5</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67.831</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1920997606"/>
                  </a:ext>
                </a:extLst>
              </a:tr>
              <a:tr h="179976">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1.654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-4900.3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70.7</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67.784</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809712244"/>
                  </a:ext>
                </a:extLst>
              </a:tr>
              <a:tr h="179976">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Schooling</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2.56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-4696.9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84.1</a:t>
                      </a:r>
                      <a:endParaRPr lang="en-US" sz="800" b="0" i="0" u="none" strike="noStrike" dirty="0">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68.279</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1654833987"/>
                  </a:ext>
                </a:extLst>
              </a:tr>
              <a:tr h="179976">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1.877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-5010.1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8.188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67.05</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910403119"/>
                  </a:ext>
                </a:extLst>
              </a:tr>
              <a:tr h="179976">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2.72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1.747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-4830.6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8.225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67.646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494044213"/>
                  </a:ext>
                </a:extLst>
              </a:tr>
              <a:tr h="179976">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HIV_AIDS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1.578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0.952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-4687.5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8.266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68.33</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441799366"/>
                  </a:ext>
                </a:extLst>
              </a:tr>
              <a:tr h="179976">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3337.96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1.572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-4761.4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68.177</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914913853"/>
                  </a:ext>
                </a:extLst>
              </a:tr>
              <a:tr h="179976">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1992.35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1.483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-4596.4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8.279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68.541</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404412468"/>
                  </a:ext>
                </a:extLst>
              </a:tr>
              <a:tr h="179976">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Income_Composition</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1524.9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1.485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0.997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-4634.5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85.3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8.277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68.516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258003896"/>
                  </a:ext>
                </a:extLst>
              </a:tr>
              <a:tr h="179976">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0.73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1.993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-5199.1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8.148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66.387</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145609734"/>
                  </a:ext>
                </a:extLst>
              </a:tr>
              <a:tr h="179976">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1.767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0.929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-4919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8.213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67.46</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35893847"/>
                  </a:ext>
                </a:extLst>
              </a:tr>
              <a:tr h="179976">
                <a:tc>
                  <a:txBody>
                    <a:bodyPr/>
                    <a:lstStyle/>
                    <a:p>
                      <a:pPr algn="ct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0.54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1.587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0.966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-4783.2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68.184</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204856106"/>
                  </a:ext>
                </a:extLst>
              </a:tr>
              <a:tr h="179976">
                <a:tc>
                  <a:txBody>
                    <a:bodyPr/>
                    <a:lstStyle/>
                    <a:p>
                      <a:pPr algn="ct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Status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1.717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0.903</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-4921.5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43.2</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83.1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8.228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67.703</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14035988"/>
                  </a:ext>
                </a:extLst>
              </a:tr>
              <a:tr h="179976">
                <a:tc>
                  <a:txBody>
                    <a:bodyPr/>
                    <a:lstStyle/>
                    <a:p>
                      <a:pPr algn="ct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world</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0.37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1.606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0.896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-4740</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43.4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82.9</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8.257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68.178</a:t>
                      </a:r>
                      <a:endParaRPr lang="en-US" sz="800" b="0" i="0" u="none" strike="noStrike">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628746589"/>
                  </a:ext>
                </a:extLst>
              </a:tr>
              <a:tr h="179976">
                <a:tc>
                  <a:txBody>
                    <a:bodyPr/>
                    <a:lstStyle/>
                    <a:p>
                      <a:pPr algn="ct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RIS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U_5_Deaths</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0.28</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1.497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0.944</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-4643.1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42.6</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84.5</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70.7</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a:effectLst/>
                        </a:rPr>
                        <a:t>8.281</a:t>
                      </a:r>
                      <a:endParaRPr lang="en-US" sz="800" b="0" i="0" u="none" strike="noStrike">
                        <a:solidFill>
                          <a:srgbClr val="000000"/>
                        </a:solidFill>
                        <a:effectLst/>
                        <a:latin typeface="Calibri" panose="020F0502020204030204" pitchFamily="34" charset="0"/>
                      </a:endParaRPr>
                    </a:p>
                  </a:txBody>
                  <a:tcPr marL="6072" marR="6072" marT="6072" marB="0" anchor="b"/>
                </a:tc>
                <a:tc>
                  <a:txBody>
                    <a:bodyPr/>
                    <a:lstStyle/>
                    <a:p>
                      <a:pPr algn="ctr" fontAlgn="b"/>
                      <a:r>
                        <a:rPr lang="en-US" sz="800" u="none" strike="noStrike" dirty="0">
                          <a:effectLst/>
                        </a:rPr>
                        <a:t>68.582</a:t>
                      </a:r>
                      <a:endParaRPr lang="en-US" sz="800" b="0" i="0" u="none" strike="noStrike" dirty="0">
                        <a:solidFill>
                          <a:srgbClr val="000000"/>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3686542870"/>
                  </a:ext>
                </a:extLst>
              </a:tr>
            </a:tbl>
          </a:graphicData>
        </a:graphic>
      </p:graphicFrame>
      <p:sp>
        <p:nvSpPr>
          <p:cNvPr id="5" name="TextBox 4">
            <a:extLst>
              <a:ext uri="{FF2B5EF4-FFF2-40B4-BE49-F238E27FC236}">
                <a16:creationId xmlns:a16="http://schemas.microsoft.com/office/drawing/2014/main" id="{040F7733-BA6D-BA4E-A2EF-29711EF788DC}"/>
              </a:ext>
            </a:extLst>
          </p:cNvPr>
          <p:cNvSpPr txBox="1"/>
          <p:nvPr/>
        </p:nvSpPr>
        <p:spPr>
          <a:xfrm>
            <a:off x="3740373" y="5032052"/>
            <a:ext cx="3703189" cy="64633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Best performing model type! </a:t>
            </a:r>
          </a:p>
          <a:p>
            <a:pPr marL="285750" indent="-285750">
              <a:buFont typeface="Arial" panose="020B0604020202020204" pitchFamily="34" charset="0"/>
              <a:buChar char="•"/>
            </a:pPr>
            <a:r>
              <a:rPr lang="en-US" dirty="0"/>
              <a:t>RMSE Range from 1.32 to 1.99.</a:t>
            </a:r>
          </a:p>
        </p:txBody>
      </p:sp>
    </p:spTree>
    <p:extLst>
      <p:ext uri="{BB962C8B-B14F-4D97-AF65-F5344CB8AC3E}">
        <p14:creationId xmlns:p14="http://schemas.microsoft.com/office/powerpoint/2010/main" val="4169531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3895992" y="157655"/>
            <a:ext cx="4068064" cy="457708"/>
          </a:xfrm>
        </p:spPr>
        <p:txBody>
          <a:bodyPr>
            <a:normAutofit fontScale="90000"/>
          </a:bodyPr>
          <a:lstStyle/>
          <a:p>
            <a:r>
              <a:rPr lang="en-US" dirty="0"/>
              <a:t>Model results</a:t>
            </a:r>
          </a:p>
        </p:txBody>
      </p:sp>
      <p:pic>
        <p:nvPicPr>
          <p:cNvPr id="13" name="Picture 12">
            <a:extLst>
              <a:ext uri="{FF2B5EF4-FFF2-40B4-BE49-F238E27FC236}">
                <a16:creationId xmlns:a16="http://schemas.microsoft.com/office/drawing/2014/main" id="{EF91D13F-6897-394D-9D02-4EE15A458FAE}"/>
              </a:ext>
            </a:extLst>
          </p:cNvPr>
          <p:cNvPicPr>
            <a:picLocks noChangeAspect="1"/>
          </p:cNvPicPr>
          <p:nvPr/>
        </p:nvPicPr>
        <p:blipFill>
          <a:blip r:embed="rId2"/>
          <a:stretch>
            <a:fillRect/>
          </a:stretch>
        </p:blipFill>
        <p:spPr>
          <a:xfrm>
            <a:off x="6096000" y="1052116"/>
            <a:ext cx="5042641" cy="4007925"/>
          </a:xfrm>
          <a:prstGeom prst="rect">
            <a:avLst/>
          </a:prstGeom>
        </p:spPr>
      </p:pic>
      <p:pic>
        <p:nvPicPr>
          <p:cNvPr id="19" name="Picture 18">
            <a:extLst>
              <a:ext uri="{FF2B5EF4-FFF2-40B4-BE49-F238E27FC236}">
                <a16:creationId xmlns:a16="http://schemas.microsoft.com/office/drawing/2014/main" id="{556C7279-0893-7D49-995A-8CC82C741EBA}"/>
              </a:ext>
            </a:extLst>
          </p:cNvPr>
          <p:cNvPicPr>
            <a:picLocks noChangeAspect="1"/>
          </p:cNvPicPr>
          <p:nvPr/>
        </p:nvPicPr>
        <p:blipFill>
          <a:blip r:embed="rId3"/>
          <a:stretch>
            <a:fillRect/>
          </a:stretch>
        </p:blipFill>
        <p:spPr>
          <a:xfrm>
            <a:off x="443759" y="1052116"/>
            <a:ext cx="4977169" cy="4007925"/>
          </a:xfrm>
          <a:prstGeom prst="rect">
            <a:avLst/>
          </a:prstGeom>
        </p:spPr>
      </p:pic>
      <p:sp>
        <p:nvSpPr>
          <p:cNvPr id="3" name="TextBox 2">
            <a:extLst>
              <a:ext uri="{FF2B5EF4-FFF2-40B4-BE49-F238E27FC236}">
                <a16:creationId xmlns:a16="http://schemas.microsoft.com/office/drawing/2014/main" id="{79702242-7535-4943-A5A6-B127D353A9B4}"/>
              </a:ext>
            </a:extLst>
          </p:cNvPr>
          <p:cNvSpPr txBox="1"/>
          <p:nvPr/>
        </p:nvSpPr>
        <p:spPr>
          <a:xfrm>
            <a:off x="6151705" y="5453743"/>
            <a:ext cx="4931229" cy="923330"/>
          </a:xfrm>
          <a:prstGeom prst="rect">
            <a:avLst/>
          </a:prstGeom>
          <a:noFill/>
          <a:ln>
            <a:solidFill>
              <a:schemeClr val="tx1"/>
            </a:solidFill>
          </a:ln>
        </p:spPr>
        <p:txBody>
          <a:bodyPr wrap="square" rtlCol="0">
            <a:spAutoFit/>
          </a:bodyPr>
          <a:lstStyle/>
          <a:p>
            <a:r>
              <a:rPr lang="en-US" dirty="0"/>
              <a:t>The incremental difference between developing and developed is 11.3 years with an average of 71.5 years.  Year doesn’t vary all that much. </a:t>
            </a:r>
          </a:p>
        </p:txBody>
      </p:sp>
      <p:sp>
        <p:nvSpPr>
          <p:cNvPr id="6" name="TextBox 5">
            <a:extLst>
              <a:ext uri="{FF2B5EF4-FFF2-40B4-BE49-F238E27FC236}">
                <a16:creationId xmlns:a16="http://schemas.microsoft.com/office/drawing/2014/main" id="{E9ECEC7D-BDCE-2449-AB2D-3A2BA7A8DF3E}"/>
              </a:ext>
            </a:extLst>
          </p:cNvPr>
          <p:cNvSpPr txBox="1"/>
          <p:nvPr/>
        </p:nvSpPr>
        <p:spPr>
          <a:xfrm>
            <a:off x="1621972" y="5269077"/>
            <a:ext cx="1986643" cy="369332"/>
          </a:xfrm>
          <a:prstGeom prst="rect">
            <a:avLst/>
          </a:prstGeom>
          <a:noFill/>
          <a:ln>
            <a:solidFill>
              <a:schemeClr val="tx1"/>
            </a:solidFill>
          </a:ln>
        </p:spPr>
        <p:txBody>
          <a:bodyPr wrap="square" rtlCol="0">
            <a:spAutoFit/>
          </a:bodyPr>
          <a:lstStyle/>
          <a:p>
            <a:r>
              <a:rPr lang="en-US" dirty="0"/>
              <a:t>Residual histogram</a:t>
            </a:r>
          </a:p>
        </p:txBody>
      </p:sp>
      <p:sp>
        <p:nvSpPr>
          <p:cNvPr id="4" name="Rectangle 3">
            <a:extLst>
              <a:ext uri="{FF2B5EF4-FFF2-40B4-BE49-F238E27FC236}">
                <a16:creationId xmlns:a16="http://schemas.microsoft.com/office/drawing/2014/main" id="{CE870FAD-F4DB-DE46-B264-BF8D24A98252}"/>
              </a:ext>
            </a:extLst>
          </p:cNvPr>
          <p:cNvSpPr/>
          <p:nvPr/>
        </p:nvSpPr>
        <p:spPr>
          <a:xfrm>
            <a:off x="790841" y="5847445"/>
            <a:ext cx="4000134" cy="369332"/>
          </a:xfrm>
          <a:prstGeom prst="rect">
            <a:avLst/>
          </a:prstGeom>
          <a:ln>
            <a:solidFill>
              <a:schemeClr val="tx1"/>
            </a:solidFill>
          </a:ln>
        </p:spPr>
        <p:txBody>
          <a:bodyPr wrap="none">
            <a:spAutoFit/>
          </a:bodyPr>
          <a:lstStyle/>
          <a:p>
            <a:r>
              <a:rPr lang="en-US" dirty="0"/>
              <a:t>Shapiro Wilk: (0.7576553225517273, 0.0)</a:t>
            </a:r>
          </a:p>
        </p:txBody>
      </p:sp>
    </p:spTree>
    <p:extLst>
      <p:ext uri="{BB962C8B-B14F-4D97-AF65-F5344CB8AC3E}">
        <p14:creationId xmlns:p14="http://schemas.microsoft.com/office/powerpoint/2010/main" val="3703322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3380985" y="-27835"/>
            <a:ext cx="4068064" cy="356941"/>
          </a:xfrm>
        </p:spPr>
        <p:txBody>
          <a:bodyPr>
            <a:normAutofit fontScale="90000"/>
          </a:bodyPr>
          <a:lstStyle/>
          <a:p>
            <a:r>
              <a:rPr lang="en-US" dirty="0"/>
              <a:t>Model results</a:t>
            </a:r>
          </a:p>
        </p:txBody>
      </p:sp>
      <p:pic>
        <p:nvPicPr>
          <p:cNvPr id="17" name="Content Placeholder 16">
            <a:extLst>
              <a:ext uri="{FF2B5EF4-FFF2-40B4-BE49-F238E27FC236}">
                <a16:creationId xmlns:a16="http://schemas.microsoft.com/office/drawing/2014/main" id="{0FFD4D24-EAC9-0A4E-900D-DC6C208133C9}"/>
              </a:ext>
            </a:extLst>
          </p:cNvPr>
          <p:cNvPicPr>
            <a:picLocks noGrp="1" noChangeAspect="1"/>
          </p:cNvPicPr>
          <p:nvPr>
            <p:ph idx="1"/>
          </p:nvPr>
        </p:nvPicPr>
        <p:blipFill>
          <a:blip r:embed="rId2"/>
          <a:stretch>
            <a:fillRect/>
          </a:stretch>
        </p:blipFill>
        <p:spPr>
          <a:xfrm>
            <a:off x="1042205" y="798584"/>
            <a:ext cx="3469678" cy="2794000"/>
          </a:xfrm>
        </p:spPr>
      </p:pic>
      <p:pic>
        <p:nvPicPr>
          <p:cNvPr id="21" name="Picture 20">
            <a:extLst>
              <a:ext uri="{FF2B5EF4-FFF2-40B4-BE49-F238E27FC236}">
                <a16:creationId xmlns:a16="http://schemas.microsoft.com/office/drawing/2014/main" id="{AEF3811D-9F12-E643-8D8E-C72BDD134362}"/>
              </a:ext>
            </a:extLst>
          </p:cNvPr>
          <p:cNvPicPr>
            <a:picLocks noChangeAspect="1"/>
          </p:cNvPicPr>
          <p:nvPr/>
        </p:nvPicPr>
        <p:blipFill>
          <a:blip r:embed="rId3"/>
          <a:stretch>
            <a:fillRect/>
          </a:stretch>
        </p:blipFill>
        <p:spPr>
          <a:xfrm>
            <a:off x="6699907" y="760396"/>
            <a:ext cx="3484579" cy="2798064"/>
          </a:xfrm>
          <a:prstGeom prst="rect">
            <a:avLst/>
          </a:prstGeom>
        </p:spPr>
      </p:pic>
      <p:pic>
        <p:nvPicPr>
          <p:cNvPr id="4" name="Picture 3">
            <a:extLst>
              <a:ext uri="{FF2B5EF4-FFF2-40B4-BE49-F238E27FC236}">
                <a16:creationId xmlns:a16="http://schemas.microsoft.com/office/drawing/2014/main" id="{4CA67534-13CE-AA4F-9158-7EE52A82F58A}"/>
              </a:ext>
            </a:extLst>
          </p:cNvPr>
          <p:cNvPicPr>
            <a:picLocks noChangeAspect="1"/>
          </p:cNvPicPr>
          <p:nvPr/>
        </p:nvPicPr>
        <p:blipFill>
          <a:blip r:embed="rId4"/>
          <a:stretch>
            <a:fillRect/>
          </a:stretch>
        </p:blipFill>
        <p:spPr>
          <a:xfrm>
            <a:off x="6699907" y="3728210"/>
            <a:ext cx="3484840" cy="2798064"/>
          </a:xfrm>
          <a:prstGeom prst="rect">
            <a:avLst/>
          </a:prstGeom>
        </p:spPr>
      </p:pic>
      <p:pic>
        <p:nvPicPr>
          <p:cNvPr id="8" name="Picture 7">
            <a:extLst>
              <a:ext uri="{FF2B5EF4-FFF2-40B4-BE49-F238E27FC236}">
                <a16:creationId xmlns:a16="http://schemas.microsoft.com/office/drawing/2014/main" id="{7DC2CC12-D8CB-E64C-83D4-E2F190E2F987}"/>
              </a:ext>
            </a:extLst>
          </p:cNvPr>
          <p:cNvPicPr>
            <a:picLocks noChangeAspect="1"/>
          </p:cNvPicPr>
          <p:nvPr/>
        </p:nvPicPr>
        <p:blipFill>
          <a:blip r:embed="rId5"/>
          <a:stretch>
            <a:fillRect/>
          </a:stretch>
        </p:blipFill>
        <p:spPr>
          <a:xfrm>
            <a:off x="1032225" y="3733475"/>
            <a:ext cx="3403810" cy="2743200"/>
          </a:xfrm>
          <a:prstGeom prst="rect">
            <a:avLst/>
          </a:prstGeom>
        </p:spPr>
      </p:pic>
      <p:sp>
        <p:nvSpPr>
          <p:cNvPr id="9" name="TextBox 8">
            <a:extLst>
              <a:ext uri="{FF2B5EF4-FFF2-40B4-BE49-F238E27FC236}">
                <a16:creationId xmlns:a16="http://schemas.microsoft.com/office/drawing/2014/main" id="{690DA80E-0280-FD48-BD68-82DAAD5D9078}"/>
              </a:ext>
            </a:extLst>
          </p:cNvPr>
          <p:cNvSpPr txBox="1"/>
          <p:nvPr/>
        </p:nvSpPr>
        <p:spPr>
          <a:xfrm>
            <a:off x="1584780" y="356941"/>
            <a:ext cx="2298700" cy="369332"/>
          </a:xfrm>
          <a:prstGeom prst="rect">
            <a:avLst/>
          </a:prstGeom>
          <a:noFill/>
          <a:ln>
            <a:solidFill>
              <a:schemeClr val="tx1"/>
            </a:solidFill>
          </a:ln>
        </p:spPr>
        <p:txBody>
          <a:bodyPr wrap="square" rtlCol="0">
            <a:spAutoFit/>
          </a:bodyPr>
          <a:lstStyle/>
          <a:p>
            <a:pPr algn="ctr"/>
            <a:r>
              <a:rPr lang="en-US" dirty="0"/>
              <a:t>Between Variance</a:t>
            </a:r>
          </a:p>
        </p:txBody>
      </p:sp>
      <p:sp>
        <p:nvSpPr>
          <p:cNvPr id="14" name="TextBox 13">
            <a:extLst>
              <a:ext uri="{FF2B5EF4-FFF2-40B4-BE49-F238E27FC236}">
                <a16:creationId xmlns:a16="http://schemas.microsoft.com/office/drawing/2014/main" id="{97D9FF39-FF52-FF4C-A308-D5851319C041}"/>
              </a:ext>
            </a:extLst>
          </p:cNvPr>
          <p:cNvSpPr txBox="1"/>
          <p:nvPr/>
        </p:nvSpPr>
        <p:spPr>
          <a:xfrm>
            <a:off x="7292846" y="365262"/>
            <a:ext cx="2298700" cy="369332"/>
          </a:xfrm>
          <a:prstGeom prst="rect">
            <a:avLst/>
          </a:prstGeom>
          <a:noFill/>
          <a:ln>
            <a:solidFill>
              <a:schemeClr val="tx1"/>
            </a:solidFill>
          </a:ln>
        </p:spPr>
        <p:txBody>
          <a:bodyPr wrap="square" rtlCol="0">
            <a:spAutoFit/>
          </a:bodyPr>
          <a:lstStyle/>
          <a:p>
            <a:pPr algn="ctr"/>
            <a:r>
              <a:rPr lang="en-US" dirty="0"/>
              <a:t>Residual</a:t>
            </a:r>
          </a:p>
        </p:txBody>
      </p:sp>
    </p:spTree>
    <p:extLst>
      <p:ext uri="{BB962C8B-B14F-4D97-AF65-F5344CB8AC3E}">
        <p14:creationId xmlns:p14="http://schemas.microsoft.com/office/powerpoint/2010/main" val="454807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4B31-F0C3-1443-8BEA-34AC05085CE6}"/>
              </a:ext>
            </a:extLst>
          </p:cNvPr>
          <p:cNvSpPr>
            <a:spLocks noGrp="1"/>
          </p:cNvSpPr>
          <p:nvPr>
            <p:ph type="title"/>
          </p:nvPr>
        </p:nvSpPr>
        <p:spPr>
          <a:xfrm>
            <a:off x="4061968" y="101092"/>
            <a:ext cx="4068064" cy="457708"/>
          </a:xfrm>
        </p:spPr>
        <p:txBody>
          <a:bodyPr>
            <a:normAutofit fontScale="90000"/>
          </a:bodyPr>
          <a:lstStyle/>
          <a:p>
            <a:r>
              <a:rPr lang="en-US" dirty="0"/>
              <a:t>findings</a:t>
            </a:r>
          </a:p>
        </p:txBody>
      </p:sp>
      <p:pic>
        <p:nvPicPr>
          <p:cNvPr id="4" name="Content Placeholder 3">
            <a:extLst>
              <a:ext uri="{FF2B5EF4-FFF2-40B4-BE49-F238E27FC236}">
                <a16:creationId xmlns:a16="http://schemas.microsoft.com/office/drawing/2014/main" id="{F6D78BA6-1D71-A34F-90FD-B1BB6593F23F}"/>
              </a:ext>
            </a:extLst>
          </p:cNvPr>
          <p:cNvPicPr>
            <a:picLocks noGrp="1" noChangeAspect="1"/>
          </p:cNvPicPr>
          <p:nvPr>
            <p:ph idx="1"/>
          </p:nvPr>
        </p:nvPicPr>
        <p:blipFill>
          <a:blip r:embed="rId2"/>
          <a:stretch>
            <a:fillRect/>
          </a:stretch>
        </p:blipFill>
        <p:spPr>
          <a:xfrm>
            <a:off x="465835" y="798512"/>
            <a:ext cx="4549790" cy="4483100"/>
          </a:xfrm>
        </p:spPr>
      </p:pic>
      <p:pic>
        <p:nvPicPr>
          <p:cNvPr id="5" name="Picture 4">
            <a:extLst>
              <a:ext uri="{FF2B5EF4-FFF2-40B4-BE49-F238E27FC236}">
                <a16:creationId xmlns:a16="http://schemas.microsoft.com/office/drawing/2014/main" id="{6417DBBB-FE19-9E46-9065-902294BD7AA6}"/>
              </a:ext>
            </a:extLst>
          </p:cNvPr>
          <p:cNvPicPr>
            <a:picLocks noChangeAspect="1"/>
          </p:cNvPicPr>
          <p:nvPr/>
        </p:nvPicPr>
        <p:blipFill>
          <a:blip r:embed="rId3"/>
          <a:stretch>
            <a:fillRect/>
          </a:stretch>
        </p:blipFill>
        <p:spPr>
          <a:xfrm>
            <a:off x="6857790" y="798512"/>
            <a:ext cx="4547213" cy="4480560"/>
          </a:xfrm>
          <a:prstGeom prst="rect">
            <a:avLst/>
          </a:prstGeom>
        </p:spPr>
      </p:pic>
      <p:graphicFrame>
        <p:nvGraphicFramePr>
          <p:cNvPr id="8" name="Table 7">
            <a:extLst>
              <a:ext uri="{FF2B5EF4-FFF2-40B4-BE49-F238E27FC236}">
                <a16:creationId xmlns:a16="http://schemas.microsoft.com/office/drawing/2014/main" id="{AB915B2E-25D5-454B-8CCC-AF7E15CFBA35}"/>
              </a:ext>
            </a:extLst>
          </p:cNvPr>
          <p:cNvGraphicFramePr>
            <a:graphicFrameLocks noGrp="1"/>
          </p:cNvGraphicFramePr>
          <p:nvPr>
            <p:extLst>
              <p:ext uri="{D42A27DB-BD31-4B8C-83A1-F6EECF244321}">
                <p14:modId xmlns:p14="http://schemas.microsoft.com/office/powerpoint/2010/main" val="3071212101"/>
              </p:ext>
            </p:extLst>
          </p:nvPr>
        </p:nvGraphicFramePr>
        <p:xfrm>
          <a:off x="2247899" y="5731510"/>
          <a:ext cx="7696201" cy="850900"/>
        </p:xfrm>
        <a:graphic>
          <a:graphicData uri="http://schemas.openxmlformats.org/drawingml/2006/table">
            <a:tbl>
              <a:tblPr>
                <a:tableStyleId>{5C22544A-7EE6-4342-B048-85BDC9FD1C3A}</a:tableStyleId>
              </a:tblPr>
              <a:tblGrid>
                <a:gridCol w="1254196">
                  <a:extLst>
                    <a:ext uri="{9D8B030D-6E8A-4147-A177-3AD203B41FA5}">
                      <a16:colId xmlns:a16="http://schemas.microsoft.com/office/drawing/2014/main" val="667625693"/>
                    </a:ext>
                  </a:extLst>
                </a:gridCol>
                <a:gridCol w="826629">
                  <a:extLst>
                    <a:ext uri="{9D8B030D-6E8A-4147-A177-3AD203B41FA5}">
                      <a16:colId xmlns:a16="http://schemas.microsoft.com/office/drawing/2014/main" val="1932664878"/>
                    </a:ext>
                  </a:extLst>
                </a:gridCol>
                <a:gridCol w="826629">
                  <a:extLst>
                    <a:ext uri="{9D8B030D-6E8A-4147-A177-3AD203B41FA5}">
                      <a16:colId xmlns:a16="http://schemas.microsoft.com/office/drawing/2014/main" val="3336979129"/>
                    </a:ext>
                  </a:extLst>
                </a:gridCol>
                <a:gridCol w="826629">
                  <a:extLst>
                    <a:ext uri="{9D8B030D-6E8A-4147-A177-3AD203B41FA5}">
                      <a16:colId xmlns:a16="http://schemas.microsoft.com/office/drawing/2014/main" val="244864310"/>
                    </a:ext>
                  </a:extLst>
                </a:gridCol>
                <a:gridCol w="826629">
                  <a:extLst>
                    <a:ext uri="{9D8B030D-6E8A-4147-A177-3AD203B41FA5}">
                      <a16:colId xmlns:a16="http://schemas.microsoft.com/office/drawing/2014/main" val="3240209127"/>
                    </a:ext>
                  </a:extLst>
                </a:gridCol>
                <a:gridCol w="988154">
                  <a:extLst>
                    <a:ext uri="{9D8B030D-6E8A-4147-A177-3AD203B41FA5}">
                      <a16:colId xmlns:a16="http://schemas.microsoft.com/office/drawing/2014/main" val="1671302500"/>
                    </a:ext>
                  </a:extLst>
                </a:gridCol>
                <a:gridCol w="826629">
                  <a:extLst>
                    <a:ext uri="{9D8B030D-6E8A-4147-A177-3AD203B41FA5}">
                      <a16:colId xmlns:a16="http://schemas.microsoft.com/office/drawing/2014/main" val="3654846713"/>
                    </a:ext>
                  </a:extLst>
                </a:gridCol>
                <a:gridCol w="1320706">
                  <a:extLst>
                    <a:ext uri="{9D8B030D-6E8A-4147-A177-3AD203B41FA5}">
                      <a16:colId xmlns:a16="http://schemas.microsoft.com/office/drawing/2014/main" val="1072468112"/>
                    </a:ext>
                  </a:extLst>
                </a:gridCol>
              </a:tblGrid>
              <a:tr h="241300">
                <a:tc>
                  <a:txBody>
                    <a:bodyPr/>
                    <a:lstStyle/>
                    <a:p>
                      <a:pPr algn="ctr" fontAlgn="ctr"/>
                      <a:r>
                        <a:rPr lang="en-US" sz="1200" u="none" strike="noStrike">
                          <a:effectLst/>
                        </a:rPr>
                        <a:t>Method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RMSE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R</a:t>
                      </a:r>
                      <a:r>
                        <a:rPr lang="en-US" sz="1200" u="none" strike="noStrike" baseline="30000">
                          <a:effectLst/>
                        </a:rPr>
                        <a:t>2</a:t>
                      </a:r>
                      <a:r>
                        <a:rPr lang="en-US" sz="1200" u="none" strike="noStrike">
                          <a:effectLst/>
                        </a:rPr>
                        <a:t>/ICC</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Min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Max</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Mean  LE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Std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LE Var</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9722811"/>
                  </a:ext>
                </a:extLst>
              </a:tr>
              <a:tr h="203200">
                <a:tc>
                  <a:txBody>
                    <a:bodyPr/>
                    <a:lstStyle/>
                    <a:p>
                      <a:pPr algn="ctr" fontAlgn="ctr"/>
                      <a:r>
                        <a:rPr lang="en-US" sz="1200" u="none" strike="noStrike">
                          <a:effectLst/>
                        </a:rPr>
                        <a:t>Gradient Boosting</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1.688</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0.9601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42.0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85.0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70.7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8.147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66.366</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6708825"/>
                  </a:ext>
                </a:extLst>
              </a:tr>
              <a:tr h="203200">
                <a:tc>
                  <a:txBody>
                    <a:bodyPr/>
                    <a:lstStyle/>
                    <a:p>
                      <a:pPr algn="ctr" fontAlgn="ctr"/>
                      <a:r>
                        <a:rPr lang="en-US" sz="1200" u="none" strike="noStrike">
                          <a:effectLst/>
                        </a:rPr>
                        <a:t>RIS</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1.370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0.983</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41.9</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85.9</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70.7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8.295</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68.809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5633563"/>
                  </a:ext>
                </a:extLst>
              </a:tr>
              <a:tr h="203200">
                <a:tc>
                  <a:txBody>
                    <a:bodyPr/>
                    <a:lstStyle/>
                    <a:p>
                      <a:pPr algn="ctr" fontAlgn="ctr"/>
                      <a:r>
                        <a:rPr lang="en-US" sz="1200" u="none" strike="noStrike" dirty="0">
                          <a:effectLst/>
                        </a:rPr>
                        <a:t>Data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41.0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89.0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70.7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8.447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dirty="0">
                          <a:effectLst/>
                        </a:rPr>
                        <a:t>71.356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2177137"/>
                  </a:ext>
                </a:extLst>
              </a:tr>
            </a:tbl>
          </a:graphicData>
        </a:graphic>
      </p:graphicFrame>
    </p:spTree>
    <p:extLst>
      <p:ext uri="{BB962C8B-B14F-4D97-AF65-F5344CB8AC3E}">
        <p14:creationId xmlns:p14="http://schemas.microsoft.com/office/powerpoint/2010/main" val="1339408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D2A-34DB-F64A-A0DB-2A13FEA8CE45}"/>
              </a:ext>
            </a:extLst>
          </p:cNvPr>
          <p:cNvSpPr>
            <a:spLocks noGrp="1"/>
          </p:cNvSpPr>
          <p:nvPr>
            <p:ph type="title"/>
          </p:nvPr>
        </p:nvSpPr>
        <p:spPr>
          <a:xfrm>
            <a:off x="4127500" y="243619"/>
            <a:ext cx="3937000" cy="531081"/>
          </a:xfrm>
        </p:spPr>
        <p:txBody>
          <a:bodyPr>
            <a:normAutofit fontScale="90000"/>
          </a:bodyPr>
          <a:lstStyle/>
          <a:p>
            <a:r>
              <a:rPr lang="en-US" dirty="0"/>
              <a:t>Takeaways</a:t>
            </a:r>
          </a:p>
        </p:txBody>
      </p:sp>
      <p:sp>
        <p:nvSpPr>
          <p:cNvPr id="3" name="TextBox 2">
            <a:extLst>
              <a:ext uri="{FF2B5EF4-FFF2-40B4-BE49-F238E27FC236}">
                <a16:creationId xmlns:a16="http://schemas.microsoft.com/office/drawing/2014/main" id="{935AC689-6219-BA4F-A618-F364A7E3C3A9}"/>
              </a:ext>
            </a:extLst>
          </p:cNvPr>
          <p:cNvSpPr txBox="1"/>
          <p:nvPr/>
        </p:nvSpPr>
        <p:spPr>
          <a:xfrm>
            <a:off x="1341437" y="2273300"/>
            <a:ext cx="9313863" cy="4524315"/>
          </a:xfrm>
          <a:prstGeom prst="rect">
            <a:avLst/>
          </a:prstGeom>
          <a:noFill/>
          <a:ln>
            <a:solidFill>
              <a:schemeClr val="bg2"/>
            </a:solidFill>
          </a:ln>
        </p:spPr>
        <p:txBody>
          <a:bodyPr wrap="square" rtlCol="0">
            <a:spAutoFit/>
          </a:bodyPr>
          <a:lstStyle/>
          <a:p>
            <a:pPr marL="285750" indent="-285750">
              <a:buFont typeface="Arial" panose="020B0604020202020204" pitchFamily="34" charset="0"/>
              <a:buChar char="•"/>
            </a:pPr>
            <a:r>
              <a:rPr lang="en-US" dirty="0">
                <a:solidFill>
                  <a:schemeClr val="bg1"/>
                </a:solidFill>
              </a:rPr>
              <a:t>Life Expectancy Ranges: </a:t>
            </a:r>
          </a:p>
          <a:p>
            <a:pPr marL="742950" lvl="1" indent="-285750">
              <a:buFont typeface="Arial" panose="020B0604020202020204" pitchFamily="34" charset="0"/>
              <a:buChar char="•"/>
            </a:pPr>
            <a:r>
              <a:rPr lang="en-US" dirty="0">
                <a:solidFill>
                  <a:schemeClr val="bg1"/>
                </a:solidFill>
              </a:rPr>
              <a:t>Developed :70 to 89</a:t>
            </a:r>
          </a:p>
          <a:p>
            <a:pPr marL="742950" lvl="1" indent="-285750">
              <a:buFont typeface="Arial" panose="020B0604020202020204" pitchFamily="34" charset="0"/>
              <a:buChar char="•"/>
            </a:pPr>
            <a:r>
              <a:rPr lang="en-US" dirty="0">
                <a:solidFill>
                  <a:schemeClr val="bg1"/>
                </a:solidFill>
              </a:rPr>
              <a:t>Developing: 41 to 86 years</a:t>
            </a:r>
          </a:p>
          <a:p>
            <a:pPr marL="742950" lvl="1" indent="-285750">
              <a:buFont typeface="Arial" panose="020B0604020202020204" pitchFamily="34" charset="0"/>
              <a:buChar char="•"/>
            </a:pPr>
            <a:r>
              <a:rPr lang="en-US" dirty="0">
                <a:solidFill>
                  <a:schemeClr val="bg1"/>
                </a:solidFill>
              </a:rPr>
              <a:t>1</a:t>
            </a:r>
            <a:r>
              <a:rPr lang="en-US" baseline="30000" dirty="0">
                <a:solidFill>
                  <a:schemeClr val="bg1"/>
                </a:solidFill>
              </a:rPr>
              <a:t>st</a:t>
            </a:r>
            <a:r>
              <a:rPr lang="en-US" dirty="0">
                <a:solidFill>
                  <a:schemeClr val="bg1"/>
                </a:solidFill>
              </a:rPr>
              <a:t> World: 78 to 88 years</a:t>
            </a:r>
          </a:p>
          <a:p>
            <a:pPr marL="742950" lvl="1" indent="-285750">
              <a:buFont typeface="Arial" panose="020B0604020202020204" pitchFamily="34" charset="0"/>
              <a:buChar char="•"/>
            </a:pPr>
            <a:r>
              <a:rPr lang="en-US" dirty="0">
                <a:solidFill>
                  <a:schemeClr val="bg1"/>
                </a:solidFill>
              </a:rPr>
              <a:t>2</a:t>
            </a:r>
            <a:r>
              <a:rPr lang="en-US" baseline="30000" dirty="0">
                <a:solidFill>
                  <a:schemeClr val="bg1"/>
                </a:solidFill>
              </a:rPr>
              <a:t>nd</a:t>
            </a:r>
            <a:r>
              <a:rPr lang="en-US" dirty="0">
                <a:solidFill>
                  <a:schemeClr val="bg1"/>
                </a:solidFill>
              </a:rPr>
              <a:t> World: 65 to 78</a:t>
            </a:r>
          </a:p>
          <a:p>
            <a:pPr marL="742950" lvl="1" indent="-28575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World: 41 to 65</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developed and developing status don’t fully cover the different categories of countries.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Testing Data averaged much higher across all groupings than the training groups. Most generally, life span is increasing every year about .3 years of added life.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Disease and hunger relief are an universal key to improving life expectancy globally.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Mixed Models are effective , but  still need to keep improving. </a:t>
            </a:r>
          </a:p>
          <a:p>
            <a:pPr marL="285750" indent="-285750">
              <a:buFont typeface="Arial" panose="020B0604020202020204" pitchFamily="34" charset="0"/>
              <a:buChar char="•"/>
            </a:pPr>
            <a:endParaRPr lang="en-US" b="1" dirty="0"/>
          </a:p>
        </p:txBody>
      </p:sp>
      <p:graphicFrame>
        <p:nvGraphicFramePr>
          <p:cNvPr id="5" name="Table 4">
            <a:extLst>
              <a:ext uri="{FF2B5EF4-FFF2-40B4-BE49-F238E27FC236}">
                <a16:creationId xmlns:a16="http://schemas.microsoft.com/office/drawing/2014/main" id="{36045B3E-3613-AA40-8DA1-CC11E0043411}"/>
              </a:ext>
            </a:extLst>
          </p:cNvPr>
          <p:cNvGraphicFramePr>
            <a:graphicFrameLocks noGrp="1"/>
          </p:cNvGraphicFramePr>
          <p:nvPr>
            <p:extLst>
              <p:ext uri="{D42A27DB-BD31-4B8C-83A1-F6EECF244321}">
                <p14:modId xmlns:p14="http://schemas.microsoft.com/office/powerpoint/2010/main" val="1779056507"/>
              </p:ext>
            </p:extLst>
          </p:nvPr>
        </p:nvGraphicFramePr>
        <p:xfrm>
          <a:off x="1773238" y="1222126"/>
          <a:ext cx="8259761" cy="880410"/>
        </p:xfrm>
        <a:graphic>
          <a:graphicData uri="http://schemas.openxmlformats.org/drawingml/2006/table">
            <a:tbl>
              <a:tblPr>
                <a:tableStyleId>{5C22544A-7EE6-4342-B048-85BDC9FD1C3A}</a:tableStyleId>
              </a:tblPr>
              <a:tblGrid>
                <a:gridCol w="1028796">
                  <a:extLst>
                    <a:ext uri="{9D8B030D-6E8A-4147-A177-3AD203B41FA5}">
                      <a16:colId xmlns:a16="http://schemas.microsoft.com/office/drawing/2014/main" val="378334087"/>
                    </a:ext>
                  </a:extLst>
                </a:gridCol>
                <a:gridCol w="1028796">
                  <a:extLst>
                    <a:ext uri="{9D8B030D-6E8A-4147-A177-3AD203B41FA5}">
                      <a16:colId xmlns:a16="http://schemas.microsoft.com/office/drawing/2014/main" val="2563326017"/>
                    </a:ext>
                  </a:extLst>
                </a:gridCol>
                <a:gridCol w="1028796">
                  <a:extLst>
                    <a:ext uri="{9D8B030D-6E8A-4147-A177-3AD203B41FA5}">
                      <a16:colId xmlns:a16="http://schemas.microsoft.com/office/drawing/2014/main" val="988658128"/>
                    </a:ext>
                  </a:extLst>
                </a:gridCol>
                <a:gridCol w="1028796">
                  <a:extLst>
                    <a:ext uri="{9D8B030D-6E8A-4147-A177-3AD203B41FA5}">
                      <a16:colId xmlns:a16="http://schemas.microsoft.com/office/drawing/2014/main" val="643316503"/>
                    </a:ext>
                  </a:extLst>
                </a:gridCol>
                <a:gridCol w="1028796">
                  <a:extLst>
                    <a:ext uri="{9D8B030D-6E8A-4147-A177-3AD203B41FA5}">
                      <a16:colId xmlns:a16="http://schemas.microsoft.com/office/drawing/2014/main" val="3514430238"/>
                    </a:ext>
                  </a:extLst>
                </a:gridCol>
                <a:gridCol w="1028796">
                  <a:extLst>
                    <a:ext uri="{9D8B030D-6E8A-4147-A177-3AD203B41FA5}">
                      <a16:colId xmlns:a16="http://schemas.microsoft.com/office/drawing/2014/main" val="1174278618"/>
                    </a:ext>
                  </a:extLst>
                </a:gridCol>
                <a:gridCol w="1058189">
                  <a:extLst>
                    <a:ext uri="{9D8B030D-6E8A-4147-A177-3AD203B41FA5}">
                      <a16:colId xmlns:a16="http://schemas.microsoft.com/office/drawing/2014/main" val="2033541530"/>
                    </a:ext>
                  </a:extLst>
                </a:gridCol>
                <a:gridCol w="1028796">
                  <a:extLst>
                    <a:ext uri="{9D8B030D-6E8A-4147-A177-3AD203B41FA5}">
                      <a16:colId xmlns:a16="http://schemas.microsoft.com/office/drawing/2014/main" val="3095437781"/>
                    </a:ext>
                  </a:extLst>
                </a:gridCol>
              </a:tblGrid>
              <a:tr h="146735">
                <a:tc>
                  <a:txBody>
                    <a:bodyPr/>
                    <a:lstStyle/>
                    <a:p>
                      <a:pPr algn="ctr" fontAlgn="b"/>
                      <a:r>
                        <a:rPr lang="en-US" sz="900" b="1" u="none" strike="noStrike" dirty="0">
                          <a:effectLst/>
                        </a:rPr>
                        <a:t>Developed </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a:effectLst/>
                        </a:rPr>
                        <a:t>Developing</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a:effectLst/>
                        </a:rPr>
                        <a:t>1st World</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a:effectLst/>
                        </a:rPr>
                        <a:t>2nd World</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a:effectLst/>
                        </a:rPr>
                        <a:t>3rd world</a:t>
                      </a:r>
                      <a:endParaRPr lang="en-US" sz="900" b="1" i="0" u="none" strike="noStrike">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err="1">
                          <a:effectLst/>
                        </a:rPr>
                        <a:t>Xtrain</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a:effectLst/>
                        </a:rPr>
                        <a:t>X</a:t>
                      </a:r>
                      <a:endParaRPr lang="en-US" sz="900" b="1"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b="1" u="none" strike="noStrike" dirty="0">
                          <a:effectLst/>
                        </a:rPr>
                        <a:t>AVG</a:t>
                      </a:r>
                      <a:endParaRPr lang="en-US" sz="900" b="1" i="0" u="none" strike="noStrike" dirty="0">
                        <a:solidFill>
                          <a:srgbClr val="000000"/>
                        </a:solidFill>
                        <a:effectLst/>
                        <a:latin typeface="Calibri" panose="020F0502020204030204" pitchFamily="34" charset="0"/>
                      </a:endParaRPr>
                    </a:p>
                  </a:txBody>
                  <a:tcPr marL="6878" marR="6878" marT="6878" marB="0" anchor="b"/>
                </a:tc>
                <a:extLst>
                  <a:ext uri="{0D108BD9-81ED-4DB2-BD59-A6C34878D82A}">
                    <a16:rowId xmlns:a16="http://schemas.microsoft.com/office/drawing/2014/main" val="1909307552"/>
                  </a:ext>
                </a:extLst>
              </a:tr>
              <a:tr h="146735">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039760080"/>
                  </a:ext>
                </a:extLst>
              </a:tr>
              <a:tr h="146735">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180464110"/>
                  </a:ext>
                </a:extLst>
              </a:tr>
              <a:tr h="146735">
                <a:tc>
                  <a:txBody>
                    <a:bodyPr/>
                    <a:lstStyle/>
                    <a:p>
                      <a:pPr algn="ctr" fontAlgn="ctr"/>
                      <a:r>
                        <a:rPr lang="en-US" sz="900" u="none" strike="noStrike">
                          <a:effectLst/>
                        </a:rPr>
                        <a:t>Thinness 5-9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Thinness 10-19</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err="1">
                          <a:effectLst/>
                        </a:rPr>
                        <a:t>country_code</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Adult Mortality</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a:effectLst/>
                        </a:rPr>
                        <a:t>AdultMortality</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HIVAIDS</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3907348996"/>
                  </a:ext>
                </a:extLst>
              </a:tr>
              <a:tr h="146735">
                <a:tc>
                  <a:txBody>
                    <a:bodyPr/>
                    <a:lstStyle/>
                    <a:p>
                      <a:pPr algn="ctr" fontAlgn="ctr"/>
                      <a:r>
                        <a:rPr lang="en-US" sz="900" u="none" strike="noStrike">
                          <a:effectLst/>
                        </a:rPr>
                        <a:t>TotalExpenditure</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Year</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HIVAIDS</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Income Composition</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Schooling</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2201223331"/>
                  </a:ext>
                </a:extLst>
              </a:tr>
              <a:tr h="146735">
                <a:tc>
                  <a:txBody>
                    <a:bodyPr/>
                    <a:lstStyle/>
                    <a:p>
                      <a:pPr algn="ctr" fontAlgn="ctr"/>
                      <a:r>
                        <a:rPr lang="en-US" sz="900" u="none" strike="noStrike">
                          <a:effectLst/>
                        </a:rPr>
                        <a:t>Alcohol</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Polio</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ctr"/>
                      <a:r>
                        <a:rPr lang="en-US" sz="900" u="none" strike="noStrike">
                          <a:effectLst/>
                        </a:rPr>
                        <a:t>Schooling</a:t>
                      </a:r>
                      <a:endParaRPr lang="en-US" sz="900" b="0" i="0" u="none" strike="noStrike">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a:effectLst/>
                        </a:rPr>
                        <a:t>Thinness 5-9</a:t>
                      </a:r>
                      <a:endParaRPr lang="en-US" sz="900" b="0" i="0" u="none" strike="noStrike">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ctr"/>
                </a:tc>
                <a:tc>
                  <a:txBody>
                    <a:bodyPr/>
                    <a:lstStyle/>
                    <a:p>
                      <a:pPr algn="ctr" fontAlgn="b"/>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b"/>
                      <a:r>
                        <a:rPr lang="en-US" sz="900" u="none" strike="noStrike" dirty="0">
                          <a:effectLst/>
                        </a:rPr>
                        <a:t>U-5 Deaths</a:t>
                      </a:r>
                      <a:endParaRPr lang="en-US" sz="900" b="0" i="0" u="none" strike="noStrike" dirty="0">
                        <a:solidFill>
                          <a:srgbClr val="000000"/>
                        </a:solidFill>
                        <a:effectLst/>
                        <a:latin typeface="Calibri" panose="020F0502020204030204" pitchFamily="34" charset="0"/>
                      </a:endParaRPr>
                    </a:p>
                  </a:txBody>
                  <a:tcPr marL="6878" marR="6878" marT="6878" marB="0" anchor="b"/>
                </a:tc>
                <a:tc>
                  <a:txBody>
                    <a:bodyPr/>
                    <a:lstStyle/>
                    <a:p>
                      <a:pPr algn="ctr" fontAlgn="ctr"/>
                      <a:r>
                        <a:rPr lang="en-US" sz="900" u="none" strike="noStrike" dirty="0">
                          <a:effectLst/>
                        </a:rPr>
                        <a:t>Thinness 5-9</a:t>
                      </a:r>
                      <a:endParaRPr lang="en-US" sz="900" b="0" i="0" u="none" strike="noStrike" dirty="0">
                        <a:solidFill>
                          <a:srgbClr val="000000"/>
                        </a:solidFill>
                        <a:effectLst/>
                        <a:latin typeface="Calibri" panose="020F0502020204030204" pitchFamily="34" charset="0"/>
                      </a:endParaRPr>
                    </a:p>
                  </a:txBody>
                  <a:tcPr marL="6878" marR="6878" marT="6878" marB="0" anchor="ctr"/>
                </a:tc>
                <a:extLst>
                  <a:ext uri="{0D108BD9-81ED-4DB2-BD59-A6C34878D82A}">
                    <a16:rowId xmlns:a16="http://schemas.microsoft.com/office/drawing/2014/main" val="952639088"/>
                  </a:ext>
                </a:extLst>
              </a:tr>
            </a:tbl>
          </a:graphicData>
        </a:graphic>
      </p:graphicFrame>
    </p:spTree>
    <p:extLst>
      <p:ext uri="{BB962C8B-B14F-4D97-AF65-F5344CB8AC3E}">
        <p14:creationId xmlns:p14="http://schemas.microsoft.com/office/powerpoint/2010/main" val="422869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6557F-F87B-3349-9A8E-F20761594343}"/>
              </a:ext>
            </a:extLst>
          </p:cNvPr>
          <p:cNvSpPr>
            <a:spLocks noGrp="1"/>
          </p:cNvSpPr>
          <p:nvPr>
            <p:ph type="title"/>
          </p:nvPr>
        </p:nvSpPr>
        <p:spPr/>
        <p:txBody>
          <a:bodyPr/>
          <a:lstStyle/>
          <a:p>
            <a:r>
              <a:rPr lang="en-US" dirty="0"/>
              <a:t>Future work</a:t>
            </a:r>
          </a:p>
        </p:txBody>
      </p:sp>
      <p:sp>
        <p:nvSpPr>
          <p:cNvPr id="5" name="Content Placeholder 4">
            <a:extLst>
              <a:ext uri="{FF2B5EF4-FFF2-40B4-BE49-F238E27FC236}">
                <a16:creationId xmlns:a16="http://schemas.microsoft.com/office/drawing/2014/main" id="{0738F5BD-FE04-FE49-AAAA-0A46C43F276E}"/>
              </a:ext>
            </a:extLst>
          </p:cNvPr>
          <p:cNvSpPr>
            <a:spLocks noGrp="1"/>
          </p:cNvSpPr>
          <p:nvPr>
            <p:ph idx="1"/>
          </p:nvPr>
        </p:nvSpPr>
        <p:spPr>
          <a:ln>
            <a:solidFill>
              <a:schemeClr val="tx2"/>
            </a:solidFill>
          </a:ln>
        </p:spPr>
        <p:txBody>
          <a:bodyPr/>
          <a:lstStyle/>
          <a:p>
            <a:r>
              <a:rPr lang="en-US" dirty="0"/>
              <a:t>Look at class within a particular country and see if these same factors are same in determining life expectancy for an individual. </a:t>
            </a:r>
          </a:p>
          <a:p>
            <a:r>
              <a:rPr lang="en-US" dirty="0"/>
              <a:t>Use the Twitter API to incorporate NLP analysis for a country to see how it relates to Life Expectancy. </a:t>
            </a:r>
          </a:p>
          <a:p>
            <a:r>
              <a:rPr lang="en-US" dirty="0"/>
              <a:t>Increase the dataset size with continuing UN and Global Data to incorporate new added features like population, GDP,  environmental, and </a:t>
            </a:r>
            <a:r>
              <a:rPr lang="en-US" dirty="0" err="1"/>
              <a:t>etc</a:t>
            </a:r>
            <a:r>
              <a:rPr lang="en-US" dirty="0"/>
              <a:t> in order to test and clarify country groupings.  </a:t>
            </a:r>
          </a:p>
          <a:p>
            <a:r>
              <a:rPr lang="en-US" dirty="0"/>
              <a:t>Mental Health versus Life Expectancy</a:t>
            </a:r>
          </a:p>
          <a:p>
            <a:pPr marL="0" indent="0">
              <a:buNone/>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6476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2499644" y="181349"/>
            <a:ext cx="7191037" cy="428625"/>
          </a:xfrm>
        </p:spPr>
        <p:txBody>
          <a:bodyPr>
            <a:normAutofit fontScale="90000"/>
          </a:bodyPr>
          <a:lstStyle/>
          <a:p>
            <a:r>
              <a:rPr lang="en-US" dirty="0"/>
              <a:t>Dataset information and cleaning</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235646" y="935830"/>
            <a:ext cx="11570591" cy="2068627"/>
          </a:xfrm>
          <a:ln>
            <a:solidFill>
              <a:schemeClr val="tx1"/>
            </a:solidFill>
          </a:ln>
        </p:spPr>
        <p:txBody>
          <a:bodyPr>
            <a:noAutofit/>
          </a:bodyPr>
          <a:lstStyle/>
          <a:p>
            <a:r>
              <a:rPr lang="en-US" sz="1200" dirty="0"/>
              <a:t>My data is from The World Health Organization and United Nations website, </a:t>
            </a:r>
            <a:r>
              <a:rPr lang="en-US" sz="1200" u="sng" dirty="0">
                <a:hlinkClick r:id="rId3"/>
              </a:rPr>
              <a:t>Life Expectancy</a:t>
            </a:r>
            <a:r>
              <a:rPr lang="en-US" sz="1200" dirty="0"/>
              <a:t> expresses the results of 193 countries for life expectancy with 2938 rows for 20 different features columns spanning from 2000-2015 with 2563 missing values. </a:t>
            </a:r>
          </a:p>
          <a:p>
            <a:r>
              <a:rPr lang="en-US" sz="1200" dirty="0"/>
              <a:t>The features vary from whether country demographics such as Population, GDP, Total Expenditure spend on health to population statistics such immunizations and mortality rates along with BMI, Alcohol Consumption, and years of schooling. </a:t>
            </a:r>
          </a:p>
          <a:p>
            <a:r>
              <a:rPr lang="en-US" sz="1200" dirty="0"/>
              <a:t>The data cleaning included removed 1100 removed between GDP(448) and Population,(652),</a:t>
            </a:r>
          </a:p>
          <a:p>
            <a:r>
              <a:rPr lang="en-US" sz="1200" dirty="0"/>
              <a:t> 818 values replaced with missing respective country means.</a:t>
            </a:r>
          </a:p>
          <a:p>
            <a:r>
              <a:rPr lang="en-US" sz="1200" dirty="0"/>
              <a:t>645 replaced by the mean related to the status of the country. </a:t>
            </a:r>
          </a:p>
          <a:p>
            <a:endParaRPr lang="en-US" sz="1200" dirty="0"/>
          </a:p>
        </p:txBody>
      </p:sp>
      <p:graphicFrame>
        <p:nvGraphicFramePr>
          <p:cNvPr id="4" name="Table 3">
            <a:extLst>
              <a:ext uri="{FF2B5EF4-FFF2-40B4-BE49-F238E27FC236}">
                <a16:creationId xmlns:a16="http://schemas.microsoft.com/office/drawing/2014/main" id="{9F5F261A-A198-F646-BF23-77C9D712572A}"/>
              </a:ext>
            </a:extLst>
          </p:cNvPr>
          <p:cNvGraphicFramePr>
            <a:graphicFrameLocks noGrp="1"/>
          </p:cNvGraphicFramePr>
          <p:nvPr>
            <p:extLst>
              <p:ext uri="{D42A27DB-BD31-4B8C-83A1-F6EECF244321}">
                <p14:modId xmlns:p14="http://schemas.microsoft.com/office/powerpoint/2010/main" val="4011837295"/>
              </p:ext>
            </p:extLst>
          </p:nvPr>
        </p:nvGraphicFramePr>
        <p:xfrm>
          <a:off x="235646" y="3330313"/>
          <a:ext cx="11719034" cy="3158320"/>
        </p:xfrm>
        <a:graphic>
          <a:graphicData uri="http://schemas.openxmlformats.org/drawingml/2006/table">
            <a:tbl>
              <a:tblPr>
                <a:tableStyleId>{5C22544A-7EE6-4342-B048-85BDC9FD1C3A}</a:tableStyleId>
              </a:tblPr>
              <a:tblGrid>
                <a:gridCol w="457405">
                  <a:extLst>
                    <a:ext uri="{9D8B030D-6E8A-4147-A177-3AD203B41FA5}">
                      <a16:colId xmlns:a16="http://schemas.microsoft.com/office/drawing/2014/main" val="2113245424"/>
                    </a:ext>
                  </a:extLst>
                </a:gridCol>
                <a:gridCol w="457405">
                  <a:extLst>
                    <a:ext uri="{9D8B030D-6E8A-4147-A177-3AD203B41FA5}">
                      <a16:colId xmlns:a16="http://schemas.microsoft.com/office/drawing/2014/main" val="1831700403"/>
                    </a:ext>
                  </a:extLst>
                </a:gridCol>
                <a:gridCol w="457405">
                  <a:extLst>
                    <a:ext uri="{9D8B030D-6E8A-4147-A177-3AD203B41FA5}">
                      <a16:colId xmlns:a16="http://schemas.microsoft.com/office/drawing/2014/main" val="3189591677"/>
                    </a:ext>
                  </a:extLst>
                </a:gridCol>
                <a:gridCol w="457405">
                  <a:extLst>
                    <a:ext uri="{9D8B030D-6E8A-4147-A177-3AD203B41FA5}">
                      <a16:colId xmlns:a16="http://schemas.microsoft.com/office/drawing/2014/main" val="2357050257"/>
                    </a:ext>
                  </a:extLst>
                </a:gridCol>
                <a:gridCol w="574823">
                  <a:extLst>
                    <a:ext uri="{9D8B030D-6E8A-4147-A177-3AD203B41FA5}">
                      <a16:colId xmlns:a16="http://schemas.microsoft.com/office/drawing/2014/main" val="458101533"/>
                    </a:ext>
                  </a:extLst>
                </a:gridCol>
                <a:gridCol w="567814">
                  <a:extLst>
                    <a:ext uri="{9D8B030D-6E8A-4147-A177-3AD203B41FA5}">
                      <a16:colId xmlns:a16="http://schemas.microsoft.com/office/drawing/2014/main" val="2038789352"/>
                    </a:ext>
                  </a:extLst>
                </a:gridCol>
                <a:gridCol w="511733">
                  <a:extLst>
                    <a:ext uri="{9D8B030D-6E8A-4147-A177-3AD203B41FA5}">
                      <a16:colId xmlns:a16="http://schemas.microsoft.com/office/drawing/2014/main" val="3126257801"/>
                    </a:ext>
                  </a:extLst>
                </a:gridCol>
                <a:gridCol w="457405">
                  <a:extLst>
                    <a:ext uri="{9D8B030D-6E8A-4147-A177-3AD203B41FA5}">
                      <a16:colId xmlns:a16="http://schemas.microsoft.com/office/drawing/2014/main" val="1717633039"/>
                    </a:ext>
                  </a:extLst>
                </a:gridCol>
                <a:gridCol w="743065">
                  <a:extLst>
                    <a:ext uri="{9D8B030D-6E8A-4147-A177-3AD203B41FA5}">
                      <a16:colId xmlns:a16="http://schemas.microsoft.com/office/drawing/2014/main" val="2904467481"/>
                    </a:ext>
                  </a:extLst>
                </a:gridCol>
                <a:gridCol w="457405">
                  <a:extLst>
                    <a:ext uri="{9D8B030D-6E8A-4147-A177-3AD203B41FA5}">
                      <a16:colId xmlns:a16="http://schemas.microsoft.com/office/drawing/2014/main" val="1981495768"/>
                    </a:ext>
                  </a:extLst>
                </a:gridCol>
                <a:gridCol w="457405">
                  <a:extLst>
                    <a:ext uri="{9D8B030D-6E8A-4147-A177-3AD203B41FA5}">
                      <a16:colId xmlns:a16="http://schemas.microsoft.com/office/drawing/2014/main" val="146883536"/>
                    </a:ext>
                  </a:extLst>
                </a:gridCol>
                <a:gridCol w="457405">
                  <a:extLst>
                    <a:ext uri="{9D8B030D-6E8A-4147-A177-3AD203B41FA5}">
                      <a16:colId xmlns:a16="http://schemas.microsoft.com/office/drawing/2014/main" val="345113645"/>
                    </a:ext>
                  </a:extLst>
                </a:gridCol>
                <a:gridCol w="457405">
                  <a:extLst>
                    <a:ext uri="{9D8B030D-6E8A-4147-A177-3AD203B41FA5}">
                      <a16:colId xmlns:a16="http://schemas.microsoft.com/office/drawing/2014/main" val="1417085161"/>
                    </a:ext>
                  </a:extLst>
                </a:gridCol>
                <a:gridCol w="457405">
                  <a:extLst>
                    <a:ext uri="{9D8B030D-6E8A-4147-A177-3AD203B41FA5}">
                      <a16:colId xmlns:a16="http://schemas.microsoft.com/office/drawing/2014/main" val="3107494294"/>
                    </a:ext>
                  </a:extLst>
                </a:gridCol>
                <a:gridCol w="651934">
                  <a:extLst>
                    <a:ext uri="{9D8B030D-6E8A-4147-A177-3AD203B41FA5}">
                      <a16:colId xmlns:a16="http://schemas.microsoft.com/office/drawing/2014/main" val="1141506776"/>
                    </a:ext>
                  </a:extLst>
                </a:gridCol>
                <a:gridCol w="457405">
                  <a:extLst>
                    <a:ext uri="{9D8B030D-6E8A-4147-A177-3AD203B41FA5}">
                      <a16:colId xmlns:a16="http://schemas.microsoft.com/office/drawing/2014/main" val="3305753069"/>
                    </a:ext>
                  </a:extLst>
                </a:gridCol>
                <a:gridCol w="457405">
                  <a:extLst>
                    <a:ext uri="{9D8B030D-6E8A-4147-A177-3AD203B41FA5}">
                      <a16:colId xmlns:a16="http://schemas.microsoft.com/office/drawing/2014/main" val="817655856"/>
                    </a:ext>
                  </a:extLst>
                </a:gridCol>
                <a:gridCol w="457405">
                  <a:extLst>
                    <a:ext uri="{9D8B030D-6E8A-4147-A177-3AD203B41FA5}">
                      <a16:colId xmlns:a16="http://schemas.microsoft.com/office/drawing/2014/main" val="4095578085"/>
                    </a:ext>
                  </a:extLst>
                </a:gridCol>
                <a:gridCol w="457405">
                  <a:extLst>
                    <a:ext uri="{9D8B030D-6E8A-4147-A177-3AD203B41FA5}">
                      <a16:colId xmlns:a16="http://schemas.microsoft.com/office/drawing/2014/main" val="2971498558"/>
                    </a:ext>
                  </a:extLst>
                </a:gridCol>
                <a:gridCol w="567814">
                  <a:extLst>
                    <a:ext uri="{9D8B030D-6E8A-4147-A177-3AD203B41FA5}">
                      <a16:colId xmlns:a16="http://schemas.microsoft.com/office/drawing/2014/main" val="1440131943"/>
                    </a:ext>
                  </a:extLst>
                </a:gridCol>
                <a:gridCol w="483691">
                  <a:extLst>
                    <a:ext uri="{9D8B030D-6E8A-4147-A177-3AD203B41FA5}">
                      <a16:colId xmlns:a16="http://schemas.microsoft.com/office/drawing/2014/main" val="197675539"/>
                    </a:ext>
                  </a:extLst>
                </a:gridCol>
                <a:gridCol w="757085">
                  <a:extLst>
                    <a:ext uri="{9D8B030D-6E8A-4147-A177-3AD203B41FA5}">
                      <a16:colId xmlns:a16="http://schemas.microsoft.com/office/drawing/2014/main" val="1694991927"/>
                    </a:ext>
                  </a:extLst>
                </a:gridCol>
                <a:gridCol w="457405">
                  <a:extLst>
                    <a:ext uri="{9D8B030D-6E8A-4147-A177-3AD203B41FA5}">
                      <a16:colId xmlns:a16="http://schemas.microsoft.com/office/drawing/2014/main" val="4087675122"/>
                    </a:ext>
                  </a:extLst>
                </a:gridCol>
              </a:tblGrid>
              <a:tr h="287120">
                <a:tc>
                  <a:txBody>
                    <a:bodyPr/>
                    <a:lstStyle/>
                    <a:p>
                      <a:pPr algn="l" fontAlgn="b"/>
                      <a:r>
                        <a:rPr lang="en-US" sz="400" u="none" strike="noStrike">
                          <a:effectLst/>
                        </a:rPr>
                        <a:t> </a:t>
                      </a:r>
                      <a:endParaRPr lang="en-US" sz="4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Country</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Year</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Status</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Life Expectancy</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Adult Mortality</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Infant Deaths</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Alcohol</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Percent Expenditure</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Hep B</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Measles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BMI</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U-5 Deaths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Polio</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Total Expenditure</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Diphtheria</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a:effectLst/>
                        </a:rPr>
                        <a:t>HIV/AIDS</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GDP</a:t>
                      </a:r>
                      <a:endParaRPr lang="en-US" sz="800" b="0" i="0" u="none" strike="noStrike" dirty="0">
                        <a:solidFill>
                          <a:srgbClr val="000000"/>
                        </a:solidFill>
                        <a:effectLst/>
                        <a:latin typeface="Calibri" panose="020F0502020204030204" pitchFamily="34" charset="0"/>
                      </a:endParaRPr>
                    </a:p>
                  </a:txBody>
                  <a:tcPr marL="3476" marR="3476" marT="3476" marB="0" anchor="b">
                    <a:solidFill>
                      <a:srgbClr val="FFFF00"/>
                    </a:solidFill>
                  </a:tcPr>
                </a:tc>
                <a:tc>
                  <a:txBody>
                    <a:bodyPr/>
                    <a:lstStyle/>
                    <a:p>
                      <a:pPr algn="ctr" fontAlgn="b"/>
                      <a:r>
                        <a:rPr lang="en-US" sz="800" u="none" strike="noStrike">
                          <a:effectLst/>
                        </a:rPr>
                        <a:t>Population</a:t>
                      </a:r>
                      <a:endParaRPr lang="en-US" sz="800" b="0" i="0" u="none" strike="noStrike">
                        <a:solidFill>
                          <a:srgbClr val="000000"/>
                        </a:solidFill>
                        <a:effectLst/>
                        <a:latin typeface="Calibri" panose="020F0502020204030204" pitchFamily="34" charset="0"/>
                      </a:endParaRPr>
                    </a:p>
                  </a:txBody>
                  <a:tcPr marL="3476" marR="3476" marT="3476" marB="0" anchor="b">
                    <a:solidFill>
                      <a:srgbClr val="FFFF00"/>
                    </a:solidFill>
                  </a:tcPr>
                </a:tc>
                <a:tc>
                  <a:txBody>
                    <a:bodyPr/>
                    <a:lstStyle/>
                    <a:p>
                      <a:pPr algn="ctr" fontAlgn="b"/>
                      <a:r>
                        <a:rPr lang="en-US" sz="800" u="none" strike="noStrike">
                          <a:effectLst/>
                        </a:rPr>
                        <a:t>Thinness 10-19</a:t>
                      </a:r>
                      <a:endParaRPr lang="en-US" sz="800" b="0" i="0" u="none" strike="noStrike">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Thinness 5-9</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Income Composition</a:t>
                      </a:r>
                      <a:endParaRPr lang="en-US" sz="800" b="0" i="0" u="none" strike="noStrike" dirty="0">
                        <a:solidFill>
                          <a:srgbClr val="000000"/>
                        </a:solidFill>
                        <a:effectLst/>
                        <a:latin typeface="Calibri" panose="020F0502020204030204" pitchFamily="34" charset="0"/>
                      </a:endParaRPr>
                    </a:p>
                  </a:txBody>
                  <a:tcPr marL="3476" marR="3476" marT="3476" marB="0" anchor="b"/>
                </a:tc>
                <a:tc>
                  <a:txBody>
                    <a:bodyPr/>
                    <a:lstStyle/>
                    <a:p>
                      <a:pPr algn="ctr" fontAlgn="b"/>
                      <a:r>
                        <a:rPr lang="en-US" sz="800" u="none" strike="noStrike" dirty="0">
                          <a:effectLst/>
                        </a:rPr>
                        <a:t>Schooling</a:t>
                      </a:r>
                      <a:endParaRPr lang="en-US" sz="800" b="0" i="0" u="none" strike="noStrike" dirty="0">
                        <a:solidFill>
                          <a:srgbClr val="000000"/>
                        </a:solidFill>
                        <a:effectLst/>
                        <a:latin typeface="Calibri" panose="020F0502020204030204" pitchFamily="34" charset="0"/>
                      </a:endParaRPr>
                    </a:p>
                  </a:txBody>
                  <a:tcPr marL="3476" marR="3476" marT="3476" marB="0" anchor="b"/>
                </a:tc>
                <a:extLst>
                  <a:ext uri="{0D108BD9-81ED-4DB2-BD59-A6C34878D82A}">
                    <a16:rowId xmlns:a16="http://schemas.microsoft.com/office/drawing/2014/main" val="2397784220"/>
                  </a:ext>
                </a:extLst>
              </a:tr>
              <a:tr h="287120">
                <a:tc>
                  <a:txBody>
                    <a:bodyPr/>
                    <a:lstStyle/>
                    <a:p>
                      <a:pPr algn="ctr" fontAlgn="ctr"/>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71.279624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1154</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8.16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584.25921</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33736494</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17.2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17.3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0.479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10.1</a:t>
                      </a:r>
                      <a:endParaRPr lang="en-US" sz="600" b="0" i="0" u="none" strike="noStrike" dirty="0">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70682168"/>
                  </a:ext>
                </a:extLst>
              </a:tr>
              <a:tr h="287120">
                <a:tc>
                  <a:txBody>
                    <a:bodyPr/>
                    <a:lstStyle/>
                    <a:p>
                      <a:pPr algn="ctr" fontAlgn="ctr"/>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73.523582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58</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612.696514</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327582</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17.5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0.476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48032042"/>
                  </a:ext>
                </a:extLst>
              </a:tr>
              <a:tr h="287120">
                <a:tc>
                  <a:txBody>
                    <a:bodyPr/>
                    <a:lstStyle/>
                    <a:p>
                      <a:pPr algn="ctr" fontAlgn="ctr"/>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59.9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73.219243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430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8.13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631.744976</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31731688</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17.7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9.9</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85910982"/>
                  </a:ext>
                </a:extLst>
              </a:tr>
              <a:tr h="287120">
                <a:tc>
                  <a:txBody>
                    <a:bodyPr/>
                    <a:lstStyle/>
                    <a:p>
                      <a:pPr algn="ctr" fontAlgn="ctr"/>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78.184215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8.52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0.1</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669.959</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3696958</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17.9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9.8</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2249515948"/>
                  </a:ext>
                </a:extLst>
              </a:tr>
              <a:tr h="287120">
                <a:tc>
                  <a:txBody>
                    <a:bodyPr/>
                    <a:lstStyle/>
                    <a:p>
                      <a:pPr algn="ctr" fontAlgn="ctr"/>
                      <a:r>
                        <a:rPr lang="en-US" sz="600" u="none" strike="noStrike" dirty="0">
                          <a:effectLst/>
                        </a:rPr>
                        <a:t>4</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7.097109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3013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0.1</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63.537231</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2978599</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18.2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0.454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9.5</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635741847"/>
                  </a:ext>
                </a:extLst>
              </a:tr>
              <a:tr h="287120">
                <a:tc>
                  <a:txBody>
                    <a:bodyPr/>
                    <a:lstStyle/>
                    <a:p>
                      <a:pPr algn="ctr" fontAlgn="ctr"/>
                      <a:r>
                        <a:rPr lang="en-US" sz="600" u="none" strike="noStrike" dirty="0">
                          <a:effectLst/>
                        </a:rPr>
                        <a:t>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Afghanistan</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2010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279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79.679367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16.7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553.32894</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2883167</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0.448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9.2</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2211132464"/>
                  </a:ext>
                </a:extLst>
              </a:tr>
              <a:tr h="287120">
                <a:tc>
                  <a:txBody>
                    <a:bodyPr/>
                    <a:lstStyle/>
                    <a:p>
                      <a:pPr algn="ctr" fontAlgn="ctr"/>
                      <a:r>
                        <a:rPr lang="en-US" sz="600" u="none" strike="noStrike" dirty="0">
                          <a:effectLst/>
                        </a:rPr>
                        <a:t>6</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56.762217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2861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16.2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9.42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445.893298</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284331</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18.6</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0.434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8.9</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71799292"/>
                  </a:ext>
                </a:extLst>
              </a:tr>
              <a:tr h="287120">
                <a:tc>
                  <a:txBody>
                    <a:bodyPr/>
                    <a:lstStyle/>
                    <a:p>
                      <a:pPr algn="ctr" fontAlgn="ctr"/>
                      <a:r>
                        <a:rPr lang="en-US" sz="600" u="none" strike="noStrike" dirty="0">
                          <a:effectLst/>
                        </a:rPr>
                        <a:t>7</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287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25.873925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1599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8.33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373.361116</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2729431</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18.8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18.9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0.433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8.7</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1797131460"/>
                  </a:ext>
                </a:extLst>
              </a:tr>
              <a:tr h="287120">
                <a:tc>
                  <a:txBody>
                    <a:bodyPr/>
                    <a:lstStyle/>
                    <a:p>
                      <a:pPr algn="ctr" fontAlgn="ctr"/>
                      <a:r>
                        <a:rPr lang="en-US" sz="600" u="none" strike="noStrike" dirty="0">
                          <a:effectLst/>
                        </a:rPr>
                        <a:t>8</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57.5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10.910156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1141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15.2</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6.73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63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369.835796</a:t>
                      </a:r>
                      <a:endParaRPr lang="en-US" sz="600" b="0" i="0" u="none" strike="noStrike">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26616792</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0.415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8.4</a:t>
                      </a:r>
                      <a:endParaRPr lang="en-US" sz="600" b="0" i="0" u="none" strike="noStrike">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599785883"/>
                  </a:ext>
                </a:extLst>
              </a:tr>
              <a:tr h="287120">
                <a:tc>
                  <a:txBody>
                    <a:bodyPr/>
                    <a:lstStyle/>
                    <a:p>
                      <a:pPr algn="ctr" fontAlgn="ctr"/>
                      <a:r>
                        <a:rPr lang="en-US" sz="600" u="none" strike="noStrike" dirty="0">
                          <a:effectLst/>
                        </a:rPr>
                        <a:t>9</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Afghanistan</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2006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Developing</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57.3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295</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84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17.171518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64</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1990</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14.7</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116</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7.43</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272.56377</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2589345</a:t>
                      </a:r>
                      <a:endParaRPr lang="en-US" sz="600" b="0" i="0" u="none" strike="noStrike" dirty="0">
                        <a:solidFill>
                          <a:srgbClr val="000000"/>
                        </a:solidFill>
                        <a:effectLst/>
                        <a:latin typeface="Calibri" panose="020F0502020204030204" pitchFamily="34" charset="0"/>
                      </a:endParaRPr>
                    </a:p>
                  </a:txBody>
                  <a:tcPr marL="3476" marR="3476" marT="3476" marB="0" anchor="ctr">
                    <a:solidFill>
                      <a:srgbClr val="FFFF00"/>
                    </a:solidFill>
                  </a:tcPr>
                </a:tc>
                <a:tc>
                  <a:txBody>
                    <a:bodyPr/>
                    <a:lstStyle/>
                    <a:p>
                      <a:pPr algn="ctr" fontAlgn="ctr"/>
                      <a:r>
                        <a:rPr lang="en-US" sz="600" u="none" strike="noStrike" dirty="0">
                          <a:effectLst/>
                        </a:rPr>
                        <a:t>19.2</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19.3</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0.405</a:t>
                      </a:r>
                      <a:endParaRPr lang="en-US" sz="600" b="0" i="0" u="none" strike="noStrike" dirty="0">
                        <a:solidFill>
                          <a:srgbClr val="000000"/>
                        </a:solidFill>
                        <a:effectLst/>
                        <a:latin typeface="Calibri" panose="020F0502020204030204" pitchFamily="34" charset="0"/>
                      </a:endParaRPr>
                    </a:p>
                  </a:txBody>
                  <a:tcPr marL="3476" marR="3476" marT="3476" marB="0" anchor="ctr"/>
                </a:tc>
                <a:tc>
                  <a:txBody>
                    <a:bodyPr/>
                    <a:lstStyle/>
                    <a:p>
                      <a:pPr algn="ctr" fontAlgn="ctr"/>
                      <a:r>
                        <a:rPr lang="en-US" sz="600" u="none" strike="noStrike" dirty="0">
                          <a:effectLst/>
                        </a:rPr>
                        <a:t>8.1</a:t>
                      </a:r>
                      <a:endParaRPr lang="en-US" sz="600" b="0" i="0" u="none" strike="noStrike" dirty="0">
                        <a:solidFill>
                          <a:srgbClr val="000000"/>
                        </a:solidFill>
                        <a:effectLst/>
                        <a:latin typeface="Calibri" panose="020F0502020204030204" pitchFamily="34" charset="0"/>
                      </a:endParaRPr>
                    </a:p>
                  </a:txBody>
                  <a:tcPr marL="3476" marR="3476" marT="3476" marB="0" anchor="ctr"/>
                </a:tc>
                <a:extLst>
                  <a:ext uri="{0D108BD9-81ED-4DB2-BD59-A6C34878D82A}">
                    <a16:rowId xmlns:a16="http://schemas.microsoft.com/office/drawing/2014/main" val="3645022558"/>
                  </a:ext>
                </a:extLst>
              </a:tr>
            </a:tbl>
          </a:graphicData>
        </a:graphic>
      </p:graphicFrame>
    </p:spTree>
    <p:extLst>
      <p:ext uri="{BB962C8B-B14F-4D97-AF65-F5344CB8AC3E}">
        <p14:creationId xmlns:p14="http://schemas.microsoft.com/office/powerpoint/2010/main" val="425555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4763643" y="171450"/>
            <a:ext cx="2780157" cy="428625"/>
          </a:xfrm>
        </p:spPr>
        <p:txBody>
          <a:bodyPr>
            <a:normAutofit fontScale="90000"/>
          </a:bodyPr>
          <a:lstStyle/>
          <a:p>
            <a:r>
              <a:rPr lang="en-US" dirty="0"/>
              <a:t>Feature list</a:t>
            </a:r>
          </a:p>
        </p:txBody>
      </p:sp>
      <p:sp>
        <p:nvSpPr>
          <p:cNvPr id="3" name="Content Placeholder 2">
            <a:extLst>
              <a:ext uri="{FF2B5EF4-FFF2-40B4-BE49-F238E27FC236}">
                <a16:creationId xmlns:a16="http://schemas.microsoft.com/office/drawing/2014/main" id="{AA4352C8-676D-2A45-AB77-26DEB655D276}"/>
              </a:ext>
            </a:extLst>
          </p:cNvPr>
          <p:cNvSpPr>
            <a:spLocks noGrp="1"/>
          </p:cNvSpPr>
          <p:nvPr>
            <p:ph idx="1"/>
          </p:nvPr>
        </p:nvSpPr>
        <p:spPr>
          <a:xfrm>
            <a:off x="235646" y="935829"/>
            <a:ext cx="11570591" cy="5612115"/>
          </a:xfrm>
          <a:ln>
            <a:solidFill>
              <a:schemeClr val="tx1"/>
            </a:solidFill>
          </a:ln>
        </p:spPr>
        <p:txBody>
          <a:bodyPr>
            <a:noAutofit/>
          </a:bodyPr>
          <a:lstStyle/>
          <a:p>
            <a:r>
              <a:rPr lang="en-US" sz="1500" b="1" dirty="0"/>
              <a:t>Country- Country</a:t>
            </a:r>
            <a:br>
              <a:rPr lang="en-US" sz="1500" b="1" dirty="0"/>
            </a:br>
            <a:r>
              <a:rPr lang="en-US" sz="1500" b="1" dirty="0"/>
              <a:t>Year- Year</a:t>
            </a:r>
            <a:br>
              <a:rPr lang="en-US" sz="1500" b="1" dirty="0"/>
            </a:br>
            <a:r>
              <a:rPr lang="en-US" sz="1500" b="1" dirty="0"/>
              <a:t>Status- Developed or Developing status</a:t>
            </a:r>
            <a:br>
              <a:rPr lang="en-US" sz="1500" b="1" dirty="0"/>
            </a:br>
            <a:r>
              <a:rPr lang="en-US" sz="1500" b="1" dirty="0"/>
              <a:t>Life Expectancy- Age(years)</a:t>
            </a:r>
            <a:br>
              <a:rPr lang="en-US" sz="1500" b="1" dirty="0"/>
            </a:br>
            <a:r>
              <a:rPr lang="en-US" sz="1500" b="1" dirty="0"/>
              <a:t>Adult Mortality- Adult Mortality Rates of both sexes(probability of dying between 15&amp;60 years per 1000 population)</a:t>
            </a:r>
            <a:br>
              <a:rPr lang="en-US" sz="1500" b="1" dirty="0"/>
            </a:br>
            <a:r>
              <a:rPr lang="en-US" sz="1500" b="1" dirty="0"/>
              <a:t>Infant Deaths- Number of Infant Deaths per 1000 population</a:t>
            </a:r>
            <a:br>
              <a:rPr lang="en-US" sz="1500" b="1" dirty="0"/>
            </a:br>
            <a:r>
              <a:rPr lang="en-US" sz="1500" b="1" dirty="0"/>
              <a:t>Alcohol- Alcohol, recorded per capita (15+) consumption (in </a:t>
            </a:r>
            <a:r>
              <a:rPr lang="en-US" sz="1500" b="1" dirty="0" err="1"/>
              <a:t>litres</a:t>
            </a:r>
            <a:r>
              <a:rPr lang="en-US" sz="1500" b="1" dirty="0"/>
              <a:t> of pure alcohol)</a:t>
            </a:r>
            <a:br>
              <a:rPr lang="en-US" sz="1500" b="1" dirty="0"/>
            </a:br>
            <a:r>
              <a:rPr lang="en-US" sz="1500" b="1" dirty="0"/>
              <a:t>Percent Expenditure- Expenditure on health as a percentage of Gross Domestic Product per capita(%)</a:t>
            </a:r>
            <a:br>
              <a:rPr lang="en-US" sz="1500" b="1" dirty="0"/>
            </a:br>
            <a:r>
              <a:rPr lang="en-US" sz="1500" b="1" dirty="0" err="1"/>
              <a:t>Hep</a:t>
            </a:r>
            <a:r>
              <a:rPr lang="en-US" sz="1500" b="1" dirty="0"/>
              <a:t> B- Hepatitis B (</a:t>
            </a:r>
            <a:r>
              <a:rPr lang="en-US" sz="1500" b="1" dirty="0" err="1"/>
              <a:t>HepB</a:t>
            </a:r>
            <a:r>
              <a:rPr lang="en-US" sz="1500" b="1" dirty="0"/>
              <a:t>) immunization coverage among 1-year-olds(%)</a:t>
            </a:r>
            <a:br>
              <a:rPr lang="en-US" sz="1500" b="1" dirty="0"/>
            </a:br>
            <a:r>
              <a:rPr lang="en-US" sz="1500" b="1" dirty="0"/>
              <a:t>Measles- number of reported measles cases per 1000 population</a:t>
            </a:r>
            <a:br>
              <a:rPr lang="en-US" sz="1500" b="1" dirty="0"/>
            </a:br>
            <a:r>
              <a:rPr lang="en-US" sz="1500" b="1" dirty="0"/>
              <a:t>BMI- Average Body Mass Index of entire population</a:t>
            </a:r>
            <a:br>
              <a:rPr lang="en-US" sz="1500" b="1" dirty="0"/>
            </a:br>
            <a:r>
              <a:rPr lang="en-US" sz="1500" b="1" dirty="0"/>
              <a:t>U-5 Deaths- Number of under-five deaths per 1000 population</a:t>
            </a:r>
            <a:br>
              <a:rPr lang="en-US" sz="1500" b="1" dirty="0"/>
            </a:br>
            <a:r>
              <a:rPr lang="en-US" sz="1500" b="1" dirty="0"/>
              <a:t>Polio- Polio(Pol3) immunization coverage among 1-year-olds(%)</a:t>
            </a:r>
            <a:br>
              <a:rPr lang="en-US" sz="1500" b="1" dirty="0"/>
            </a:br>
            <a:r>
              <a:rPr lang="en-US" sz="1500" b="1" dirty="0"/>
              <a:t>Total Expenditure- General government expenditure on health as a percentage of total government expenditure(%)</a:t>
            </a:r>
            <a:br>
              <a:rPr lang="en-US" sz="1500" b="1" dirty="0"/>
            </a:br>
            <a:r>
              <a:rPr lang="en-US" sz="1500" b="1" dirty="0"/>
              <a:t>Diphtheria- Diphtheria tetanus toxoid and pertussis (DTP3) immunization coverage among 1-year-olds(%)</a:t>
            </a:r>
            <a:br>
              <a:rPr lang="en-US" sz="1500" b="1" dirty="0"/>
            </a:br>
            <a:r>
              <a:rPr lang="en-US" sz="1500" b="1" dirty="0"/>
              <a:t>HIV/AIDS- Deaths per 1000 live births HIV/AIDS(0-4 years)</a:t>
            </a:r>
            <a:br>
              <a:rPr lang="en-US" sz="1500" b="1" dirty="0"/>
            </a:br>
            <a:r>
              <a:rPr lang="en-US" sz="1500" b="1" dirty="0"/>
              <a:t>GDP- Gross Domestic Product per capita(in USD)</a:t>
            </a:r>
            <a:br>
              <a:rPr lang="en-US" sz="1500" b="1" dirty="0"/>
            </a:br>
            <a:r>
              <a:rPr lang="en-US" sz="1500" b="1" dirty="0"/>
              <a:t>Population- Population                                                                                                                                                                       Thinness 10-19- Prevalence of thinness among children and adolescents for Age 10 to 19                                                         Thinness 5-9(%)- Prevalence of thinness among children for Age 5 to 9(%)</a:t>
            </a:r>
            <a:br>
              <a:rPr lang="en-US" sz="1500" b="1" dirty="0"/>
            </a:br>
            <a:r>
              <a:rPr lang="en-US" sz="1500" b="1" dirty="0">
                <a:solidFill>
                  <a:schemeClr val="tx1"/>
                </a:solidFill>
              </a:rPr>
              <a:t>Income Composition-Human Development Index in terms of income composition of resources(0-1)</a:t>
            </a:r>
            <a:br>
              <a:rPr lang="en-US" sz="1500" b="1" dirty="0"/>
            </a:br>
            <a:r>
              <a:rPr lang="en-US" sz="1500" b="1" dirty="0"/>
              <a:t>Schooling- Number of years of Schooling</a:t>
            </a:r>
          </a:p>
        </p:txBody>
      </p:sp>
    </p:spTree>
    <p:extLst>
      <p:ext uri="{BB962C8B-B14F-4D97-AF65-F5344CB8AC3E}">
        <p14:creationId xmlns:p14="http://schemas.microsoft.com/office/powerpoint/2010/main" val="173969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4763643" y="171450"/>
            <a:ext cx="1845563" cy="428625"/>
          </a:xfrm>
        </p:spPr>
        <p:txBody>
          <a:bodyPr>
            <a:normAutofit fontScale="90000"/>
          </a:bodyPr>
          <a:lstStyle/>
          <a:p>
            <a:r>
              <a:rPr lang="en-US" dirty="0"/>
              <a:t>Dataset</a:t>
            </a:r>
          </a:p>
        </p:txBody>
      </p:sp>
      <p:pic>
        <p:nvPicPr>
          <p:cNvPr id="5" name="Content Placeholder 4">
            <a:extLst>
              <a:ext uri="{FF2B5EF4-FFF2-40B4-BE49-F238E27FC236}">
                <a16:creationId xmlns:a16="http://schemas.microsoft.com/office/drawing/2014/main" id="{2EACA2CA-BC35-334C-801B-B9C47E10143A}"/>
              </a:ext>
            </a:extLst>
          </p:cNvPr>
          <p:cNvPicPr>
            <a:picLocks noGrp="1" noChangeAspect="1"/>
          </p:cNvPicPr>
          <p:nvPr>
            <p:ph idx="1"/>
          </p:nvPr>
        </p:nvPicPr>
        <p:blipFill>
          <a:blip r:embed="rId2"/>
          <a:stretch>
            <a:fillRect/>
          </a:stretch>
        </p:blipFill>
        <p:spPr>
          <a:xfrm>
            <a:off x="88718" y="3014663"/>
            <a:ext cx="6763420" cy="3143249"/>
          </a:xfrm>
          <a:ln>
            <a:noFill/>
          </a:ln>
        </p:spPr>
      </p:pic>
      <p:sp>
        <p:nvSpPr>
          <p:cNvPr id="6" name="TextBox 5">
            <a:extLst>
              <a:ext uri="{FF2B5EF4-FFF2-40B4-BE49-F238E27FC236}">
                <a16:creationId xmlns:a16="http://schemas.microsoft.com/office/drawing/2014/main" id="{FB5A06FD-4258-BD43-AF4B-3278E5C526B4}"/>
              </a:ext>
            </a:extLst>
          </p:cNvPr>
          <p:cNvSpPr txBox="1"/>
          <p:nvPr/>
        </p:nvSpPr>
        <p:spPr>
          <a:xfrm>
            <a:off x="7085456" y="3586877"/>
            <a:ext cx="5120832" cy="258532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Population and GDP will be dropped due to discrepancies with the data.</a:t>
            </a:r>
          </a:p>
          <a:p>
            <a:r>
              <a:rPr lang="en-US" dirty="0"/>
              <a:t> </a:t>
            </a:r>
          </a:p>
          <a:p>
            <a:pPr marL="285750" indent="-285750">
              <a:buFont typeface="Arial" panose="020B0604020202020204" pitchFamily="34" charset="0"/>
              <a:buChar char="•"/>
            </a:pPr>
            <a:r>
              <a:rPr lang="en-US" dirty="0"/>
              <a:t>Fill in remaining missing with country mean where applicable </a:t>
            </a:r>
          </a:p>
          <a:p>
            <a:endParaRPr lang="en-US" dirty="0"/>
          </a:p>
          <a:p>
            <a:pPr marL="285750" indent="-285750">
              <a:buFont typeface="Arial" panose="020B0604020202020204" pitchFamily="34" charset="0"/>
              <a:buChar char="•"/>
            </a:pPr>
            <a:r>
              <a:rPr lang="en-US" dirty="0"/>
              <a:t>In other cases, fill in data with associated country status mean.</a:t>
            </a:r>
          </a:p>
          <a:p>
            <a:pPr marL="285750" indent="-285750">
              <a:buFont typeface="Arial" panose="020B0604020202020204" pitchFamily="34" charset="0"/>
              <a:buChar char="•"/>
            </a:pPr>
            <a:endParaRPr lang="en-US" dirty="0"/>
          </a:p>
        </p:txBody>
      </p:sp>
      <p:graphicFrame>
        <p:nvGraphicFramePr>
          <p:cNvPr id="8" name="Table 7">
            <a:extLst>
              <a:ext uri="{FF2B5EF4-FFF2-40B4-BE49-F238E27FC236}">
                <a16:creationId xmlns:a16="http://schemas.microsoft.com/office/drawing/2014/main" id="{616EBFAB-5E04-784E-B6E6-DEF03AAA88D1}"/>
              </a:ext>
            </a:extLst>
          </p:cNvPr>
          <p:cNvGraphicFramePr>
            <a:graphicFrameLocks noGrp="1"/>
          </p:cNvGraphicFramePr>
          <p:nvPr>
            <p:extLst>
              <p:ext uri="{D42A27DB-BD31-4B8C-83A1-F6EECF244321}">
                <p14:modId xmlns:p14="http://schemas.microsoft.com/office/powerpoint/2010/main" val="1877818105"/>
              </p:ext>
            </p:extLst>
          </p:nvPr>
        </p:nvGraphicFramePr>
        <p:xfrm>
          <a:off x="830264" y="909413"/>
          <a:ext cx="10485440" cy="1462312"/>
        </p:xfrm>
        <a:graphic>
          <a:graphicData uri="http://schemas.openxmlformats.org/drawingml/2006/table">
            <a:tbl>
              <a:tblPr>
                <a:tableStyleId>{5C22544A-7EE6-4342-B048-85BDC9FD1C3A}</a:tableStyleId>
              </a:tblPr>
              <a:tblGrid>
                <a:gridCol w="433984">
                  <a:extLst>
                    <a:ext uri="{9D8B030D-6E8A-4147-A177-3AD203B41FA5}">
                      <a16:colId xmlns:a16="http://schemas.microsoft.com/office/drawing/2014/main" val="1732044155"/>
                    </a:ext>
                  </a:extLst>
                </a:gridCol>
                <a:gridCol w="433984">
                  <a:extLst>
                    <a:ext uri="{9D8B030D-6E8A-4147-A177-3AD203B41FA5}">
                      <a16:colId xmlns:a16="http://schemas.microsoft.com/office/drawing/2014/main" val="3285491765"/>
                    </a:ext>
                  </a:extLst>
                </a:gridCol>
                <a:gridCol w="558692">
                  <a:extLst>
                    <a:ext uri="{9D8B030D-6E8A-4147-A177-3AD203B41FA5}">
                      <a16:colId xmlns:a16="http://schemas.microsoft.com/office/drawing/2014/main" val="2346244623"/>
                    </a:ext>
                  </a:extLst>
                </a:gridCol>
                <a:gridCol w="545389">
                  <a:extLst>
                    <a:ext uri="{9D8B030D-6E8A-4147-A177-3AD203B41FA5}">
                      <a16:colId xmlns:a16="http://schemas.microsoft.com/office/drawing/2014/main" val="731532212"/>
                    </a:ext>
                  </a:extLst>
                </a:gridCol>
                <a:gridCol w="493841">
                  <a:extLst>
                    <a:ext uri="{9D8B030D-6E8A-4147-A177-3AD203B41FA5}">
                      <a16:colId xmlns:a16="http://schemas.microsoft.com/office/drawing/2014/main" val="2173214947"/>
                    </a:ext>
                  </a:extLst>
                </a:gridCol>
                <a:gridCol w="433984">
                  <a:extLst>
                    <a:ext uri="{9D8B030D-6E8A-4147-A177-3AD203B41FA5}">
                      <a16:colId xmlns:a16="http://schemas.microsoft.com/office/drawing/2014/main" val="3014703218"/>
                    </a:ext>
                  </a:extLst>
                </a:gridCol>
                <a:gridCol w="713329">
                  <a:extLst>
                    <a:ext uri="{9D8B030D-6E8A-4147-A177-3AD203B41FA5}">
                      <a16:colId xmlns:a16="http://schemas.microsoft.com/office/drawing/2014/main" val="655661273"/>
                    </a:ext>
                  </a:extLst>
                </a:gridCol>
                <a:gridCol w="433984">
                  <a:extLst>
                    <a:ext uri="{9D8B030D-6E8A-4147-A177-3AD203B41FA5}">
                      <a16:colId xmlns:a16="http://schemas.microsoft.com/office/drawing/2014/main" val="1461027900"/>
                    </a:ext>
                  </a:extLst>
                </a:gridCol>
                <a:gridCol w="433984">
                  <a:extLst>
                    <a:ext uri="{9D8B030D-6E8A-4147-A177-3AD203B41FA5}">
                      <a16:colId xmlns:a16="http://schemas.microsoft.com/office/drawing/2014/main" val="487873199"/>
                    </a:ext>
                  </a:extLst>
                </a:gridCol>
                <a:gridCol w="433984">
                  <a:extLst>
                    <a:ext uri="{9D8B030D-6E8A-4147-A177-3AD203B41FA5}">
                      <a16:colId xmlns:a16="http://schemas.microsoft.com/office/drawing/2014/main" val="3818639237"/>
                    </a:ext>
                  </a:extLst>
                </a:gridCol>
                <a:gridCol w="433984">
                  <a:extLst>
                    <a:ext uri="{9D8B030D-6E8A-4147-A177-3AD203B41FA5}">
                      <a16:colId xmlns:a16="http://schemas.microsoft.com/office/drawing/2014/main" val="161434048"/>
                    </a:ext>
                  </a:extLst>
                </a:gridCol>
                <a:gridCol w="625202">
                  <a:extLst>
                    <a:ext uri="{9D8B030D-6E8A-4147-A177-3AD203B41FA5}">
                      <a16:colId xmlns:a16="http://schemas.microsoft.com/office/drawing/2014/main" val="2922685704"/>
                    </a:ext>
                  </a:extLst>
                </a:gridCol>
                <a:gridCol w="625202">
                  <a:extLst>
                    <a:ext uri="{9D8B030D-6E8A-4147-A177-3AD203B41FA5}">
                      <a16:colId xmlns:a16="http://schemas.microsoft.com/office/drawing/2014/main" val="2004161168"/>
                    </a:ext>
                  </a:extLst>
                </a:gridCol>
                <a:gridCol w="433984">
                  <a:extLst>
                    <a:ext uri="{9D8B030D-6E8A-4147-A177-3AD203B41FA5}">
                      <a16:colId xmlns:a16="http://schemas.microsoft.com/office/drawing/2014/main" val="3386577588"/>
                    </a:ext>
                  </a:extLst>
                </a:gridCol>
                <a:gridCol w="433984">
                  <a:extLst>
                    <a:ext uri="{9D8B030D-6E8A-4147-A177-3AD203B41FA5}">
                      <a16:colId xmlns:a16="http://schemas.microsoft.com/office/drawing/2014/main" val="2716596184"/>
                    </a:ext>
                  </a:extLst>
                </a:gridCol>
                <a:gridCol w="314297">
                  <a:extLst>
                    <a:ext uri="{9D8B030D-6E8A-4147-A177-3AD203B41FA5}">
                      <a16:colId xmlns:a16="http://schemas.microsoft.com/office/drawing/2014/main" val="1292436616"/>
                    </a:ext>
                  </a:extLst>
                </a:gridCol>
                <a:gridCol w="553670">
                  <a:extLst>
                    <a:ext uri="{9D8B030D-6E8A-4147-A177-3AD203B41FA5}">
                      <a16:colId xmlns:a16="http://schemas.microsoft.com/office/drawing/2014/main" val="1995893889"/>
                    </a:ext>
                  </a:extLst>
                </a:gridCol>
                <a:gridCol w="538736">
                  <a:extLst>
                    <a:ext uri="{9D8B030D-6E8A-4147-A177-3AD203B41FA5}">
                      <a16:colId xmlns:a16="http://schemas.microsoft.com/office/drawing/2014/main" val="3552357418"/>
                    </a:ext>
                  </a:extLst>
                </a:gridCol>
                <a:gridCol w="458926">
                  <a:extLst>
                    <a:ext uri="{9D8B030D-6E8A-4147-A177-3AD203B41FA5}">
                      <a16:colId xmlns:a16="http://schemas.microsoft.com/office/drawing/2014/main" val="1837031859"/>
                    </a:ext>
                  </a:extLst>
                </a:gridCol>
                <a:gridCol w="718316">
                  <a:extLst>
                    <a:ext uri="{9D8B030D-6E8A-4147-A177-3AD203B41FA5}">
                      <a16:colId xmlns:a16="http://schemas.microsoft.com/office/drawing/2014/main" val="2663132294"/>
                    </a:ext>
                  </a:extLst>
                </a:gridCol>
                <a:gridCol w="433984">
                  <a:extLst>
                    <a:ext uri="{9D8B030D-6E8A-4147-A177-3AD203B41FA5}">
                      <a16:colId xmlns:a16="http://schemas.microsoft.com/office/drawing/2014/main" val="249179828"/>
                    </a:ext>
                  </a:extLst>
                </a:gridCol>
              </a:tblGrid>
              <a:tr h="254227">
                <a:tc>
                  <a:txBody>
                    <a:bodyPr/>
                    <a:lstStyle/>
                    <a:p>
                      <a:pPr algn="ctr" fontAlgn="ctr"/>
                      <a:r>
                        <a:rPr lang="en-US" sz="500" u="none" strike="noStrike">
                          <a:effectLst/>
                        </a:rPr>
                        <a:t>Feature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Year</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Life Expectancy</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Adult Mortality</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Infant Deaths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Alcohol</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Percent Expenditure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Hep B</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Measles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BMI</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U-5 Deaths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Polio</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Total Expenditure</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Diphtheria</a:t>
                      </a:r>
                      <a:endParaRPr lang="en-US" sz="500" b="1" i="0" u="none" strike="noStrike" dirty="0">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HIV/AIDS</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GDP</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Population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Thinness 10-19</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Thinness 5-9</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Income Composition</a:t>
                      </a:r>
                      <a:endParaRPr lang="en-US" sz="500" b="1" i="0" u="none" strike="noStrike" dirty="0">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Schooling</a:t>
                      </a:r>
                      <a:endParaRPr lang="en-US" sz="500" b="1"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605207438"/>
                  </a:ext>
                </a:extLst>
              </a:tr>
              <a:tr h="130115">
                <a:tc>
                  <a:txBody>
                    <a:bodyPr/>
                    <a:lstStyle/>
                    <a:p>
                      <a:pPr algn="ctr" fontAlgn="ctr"/>
                      <a:r>
                        <a:rPr lang="en-US" sz="500" u="none" strike="noStrike">
                          <a:effectLst/>
                        </a:rPr>
                        <a:t>count</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2385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2938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2490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2.29E+03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2775</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575511815"/>
                  </a:ext>
                </a:extLst>
              </a:tr>
              <a:tr h="163548">
                <a:tc>
                  <a:txBody>
                    <a:bodyPr/>
                    <a:lstStyle/>
                    <a:p>
                      <a:pPr algn="ctr" fontAlgn="ctr"/>
                      <a:r>
                        <a:rPr lang="en-US" sz="500" u="none" strike="noStrike">
                          <a:effectLst/>
                        </a:rPr>
                        <a:t>mean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2007.51872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69.224932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164.796448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30.303948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4.602861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738.251295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80.940461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2419.59224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38.321247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42.035739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82.550188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5.93819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82.324084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1.742103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7483.15847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1.28E+07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4.839704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4.870317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0.627551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11.992793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680207925"/>
                  </a:ext>
                </a:extLst>
              </a:tr>
              <a:tr h="163548">
                <a:tc>
                  <a:txBody>
                    <a:bodyPr/>
                    <a:lstStyle/>
                    <a:p>
                      <a:pPr algn="ctr" fontAlgn="ctr"/>
                      <a:r>
                        <a:rPr lang="en-US" sz="500" u="none" strike="noStrike">
                          <a:effectLst/>
                        </a:rPr>
                        <a:t>std</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4.613841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9.523867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124.292079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117.926501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4.052413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1987.914858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25.070016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11467.2725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20.044034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160.445548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23.428046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2.49832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23.716912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5.077785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14270.1693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6.10E+07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4.420195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4.508882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0.210904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3.35892</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964612872"/>
                  </a:ext>
                </a:extLst>
              </a:tr>
              <a:tr h="130115">
                <a:tc>
                  <a:txBody>
                    <a:bodyPr/>
                    <a:lstStyle/>
                    <a:p>
                      <a:pPr algn="ctr" fontAlgn="ctr"/>
                      <a:r>
                        <a:rPr lang="en-US" sz="500" u="none" strike="noStrike">
                          <a:effectLst/>
                        </a:rPr>
                        <a:t>min</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36.3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0.37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1.68135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3.40E+01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490455637"/>
                  </a:ext>
                </a:extLst>
              </a:tr>
              <a:tr h="163548">
                <a:tc>
                  <a:txBody>
                    <a:bodyPr/>
                    <a:lstStyle/>
                    <a:p>
                      <a:pPr algn="ctr" fontAlgn="ctr"/>
                      <a:r>
                        <a:rPr lang="en-US" sz="500" u="none" strike="noStrike">
                          <a:effectLst/>
                        </a:rPr>
                        <a:t>25%</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63.1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0.8775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4.685343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4.26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463.935626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1.96E+05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0.493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10.1</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3503168745"/>
                  </a:ext>
                </a:extLst>
              </a:tr>
              <a:tr h="130115">
                <a:tc>
                  <a:txBody>
                    <a:bodyPr/>
                    <a:lstStyle/>
                    <a:p>
                      <a:pPr algn="ctr" fontAlgn="ctr"/>
                      <a:r>
                        <a:rPr lang="en-US" sz="500" u="none" strike="noStrike">
                          <a:effectLst/>
                        </a:rPr>
                        <a:t>50%</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2008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3.755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64.912906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43.5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5.755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1766.9476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1.39E+06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0.677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1588599496"/>
                  </a:ext>
                </a:extLst>
              </a:tr>
              <a:tr h="163548">
                <a:tc>
                  <a:txBody>
                    <a:bodyPr/>
                    <a:lstStyle/>
                    <a:p>
                      <a:pPr algn="ctr" fontAlgn="ctr"/>
                      <a:r>
                        <a:rPr lang="en-US" sz="500" u="none" strike="noStrike">
                          <a:effectLst/>
                        </a:rPr>
                        <a:t>75%</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2012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75.7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7.7025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441.534144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360.25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56.2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7.4925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5910.80634</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7.42E+06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0.779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14.3</a:t>
                      </a:r>
                      <a:endParaRPr lang="en-US" sz="500" b="0" i="0" u="none" strike="noStrike">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2908089944"/>
                  </a:ext>
                </a:extLst>
              </a:tr>
              <a:tr h="163548">
                <a:tc>
                  <a:txBody>
                    <a:bodyPr/>
                    <a:lstStyle/>
                    <a:p>
                      <a:pPr algn="ctr" fontAlgn="ctr"/>
                      <a:r>
                        <a:rPr lang="en-US" sz="500" u="none" strike="noStrike">
                          <a:effectLst/>
                        </a:rPr>
                        <a:t>max</a:t>
                      </a:r>
                      <a:endParaRPr lang="en-US" sz="500" b="1"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2015</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723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1800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17.87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19479.91161</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212183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87.3</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2500</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17.6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50.6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119172.742</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1.29E+09</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27.7</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28.6</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a:effectLst/>
                        </a:rPr>
                        <a:t>0.948</a:t>
                      </a:r>
                      <a:endParaRPr lang="en-US" sz="500" b="0" i="0" u="none" strike="noStrike">
                        <a:solidFill>
                          <a:srgbClr val="000000"/>
                        </a:solidFill>
                        <a:effectLst/>
                        <a:latin typeface="Calibri" panose="020F0502020204030204" pitchFamily="34" charset="0"/>
                      </a:endParaRPr>
                    </a:p>
                  </a:txBody>
                  <a:tcPr marL="3686" marR="3686" marT="3686" marB="0" anchor="ctr"/>
                </a:tc>
                <a:tc>
                  <a:txBody>
                    <a:bodyPr/>
                    <a:lstStyle/>
                    <a:p>
                      <a:pPr algn="ctr" fontAlgn="ctr"/>
                      <a:r>
                        <a:rPr lang="en-US" sz="500" u="none" strike="noStrike" dirty="0">
                          <a:effectLst/>
                        </a:rPr>
                        <a:t>20.7 </a:t>
                      </a:r>
                      <a:endParaRPr lang="en-US" sz="500" b="0" i="0" u="none" strike="noStrike" dirty="0">
                        <a:solidFill>
                          <a:srgbClr val="000000"/>
                        </a:solidFill>
                        <a:effectLst/>
                        <a:latin typeface="Calibri" panose="020F0502020204030204" pitchFamily="34" charset="0"/>
                      </a:endParaRPr>
                    </a:p>
                  </a:txBody>
                  <a:tcPr marL="3686" marR="3686" marT="3686" marB="0" anchor="ctr"/>
                </a:tc>
                <a:extLst>
                  <a:ext uri="{0D108BD9-81ED-4DB2-BD59-A6C34878D82A}">
                    <a16:rowId xmlns:a16="http://schemas.microsoft.com/office/drawing/2014/main" val="3904000496"/>
                  </a:ext>
                </a:extLst>
              </a:tr>
            </a:tbl>
          </a:graphicData>
        </a:graphic>
      </p:graphicFrame>
    </p:spTree>
    <p:extLst>
      <p:ext uri="{BB962C8B-B14F-4D97-AF65-F5344CB8AC3E}">
        <p14:creationId xmlns:p14="http://schemas.microsoft.com/office/powerpoint/2010/main" val="299253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4679-E6CA-CD49-AEAE-9A10263968F9}"/>
              </a:ext>
            </a:extLst>
          </p:cNvPr>
          <p:cNvSpPr>
            <a:spLocks noGrp="1"/>
          </p:cNvSpPr>
          <p:nvPr>
            <p:ph type="title"/>
          </p:nvPr>
        </p:nvSpPr>
        <p:spPr>
          <a:xfrm>
            <a:off x="3634930" y="428625"/>
            <a:ext cx="3637407" cy="428625"/>
          </a:xfrm>
        </p:spPr>
        <p:txBody>
          <a:bodyPr>
            <a:normAutofit fontScale="90000"/>
          </a:bodyPr>
          <a:lstStyle/>
          <a:p>
            <a:r>
              <a:rPr lang="en-US" dirty="0"/>
              <a:t>3 Sigma </a:t>
            </a:r>
            <a:r>
              <a:rPr lang="en-US" dirty="0" err="1"/>
              <a:t>OUtliers</a:t>
            </a:r>
            <a:endParaRPr lang="en-US" dirty="0"/>
          </a:p>
        </p:txBody>
      </p:sp>
      <p:sp>
        <p:nvSpPr>
          <p:cNvPr id="4" name="Content Placeholder 3">
            <a:extLst>
              <a:ext uri="{FF2B5EF4-FFF2-40B4-BE49-F238E27FC236}">
                <a16:creationId xmlns:a16="http://schemas.microsoft.com/office/drawing/2014/main" id="{A4CD50D4-E05E-EE40-82C2-815D4A0D77F2}"/>
              </a:ext>
            </a:extLst>
          </p:cNvPr>
          <p:cNvSpPr>
            <a:spLocks noGrp="1"/>
          </p:cNvSpPr>
          <p:nvPr>
            <p:ph idx="1"/>
          </p:nvPr>
        </p:nvSpPr>
        <p:spPr>
          <a:xfrm>
            <a:off x="1721546" y="1137766"/>
            <a:ext cx="8622603" cy="4277197"/>
          </a:xfrm>
          <a:ln>
            <a:solidFill>
              <a:schemeClr val="tx1"/>
            </a:solidFill>
          </a:ln>
        </p:spPr>
        <p:txBody>
          <a:bodyPr>
            <a:normAutofit fontScale="25000" lnSpcReduction="20000"/>
          </a:bodyPr>
          <a:lstStyle/>
          <a:p>
            <a:r>
              <a:rPr lang="en-US" sz="7200" dirty="0"/>
              <a:t>Adult Mortality 99 Percentile 675.2 Max 723.0 </a:t>
            </a:r>
          </a:p>
          <a:p>
            <a:r>
              <a:rPr lang="en-US" sz="7200" dirty="0"/>
              <a:t>Infant Deaths 99th Percentile 1307.0 Max 1800 </a:t>
            </a:r>
          </a:p>
          <a:p>
            <a:r>
              <a:rPr lang="en-US" sz="7200" dirty="0"/>
              <a:t>Alcohol 99th Percentile 15.07 Max 17.87 </a:t>
            </a:r>
          </a:p>
          <a:p>
            <a:r>
              <a:rPr lang="en-US" sz="7200" dirty="0"/>
              <a:t>Percent Expenditure 99th Percentile 15357.4 Max 19479.9</a:t>
            </a:r>
          </a:p>
          <a:p>
            <a:r>
              <a:rPr lang="en-US" sz="7200" dirty="0"/>
              <a:t>Percent Expenditure Measles 99th Percentile 111472.7 Max 212183 </a:t>
            </a:r>
          </a:p>
          <a:p>
            <a:r>
              <a:rPr lang="en-US" sz="7200" dirty="0"/>
              <a:t>BMI 99th Percentile 76.7 Max 87.3 </a:t>
            </a:r>
          </a:p>
          <a:p>
            <a:r>
              <a:rPr lang="en-US" sz="7200" dirty="0"/>
              <a:t>U-5 Deaths 99th Percentile 1807.0 Max 2500 </a:t>
            </a:r>
          </a:p>
          <a:p>
            <a:r>
              <a:rPr lang="en-US" sz="7200" dirty="0"/>
              <a:t>Total Expenditure 99th Percentile 16.2 Max 17.6 </a:t>
            </a:r>
          </a:p>
          <a:p>
            <a:r>
              <a:rPr lang="en-US" sz="7200" dirty="0"/>
              <a:t>HIV/AIDS 99th Percentile 42.1 Max 50.6 </a:t>
            </a:r>
          </a:p>
          <a:p>
            <a:r>
              <a:rPr lang="en-US" sz="7200" dirty="0"/>
              <a:t>Thinness 10-19 99th Percentile 27.0 Max 27.7 </a:t>
            </a:r>
          </a:p>
          <a:p>
            <a:r>
              <a:rPr lang="en-US" sz="7200" dirty="0"/>
              <a:t>Thinness 5-9 99th Percentile 27.9 Max 28.6 </a:t>
            </a:r>
          </a:p>
          <a:p>
            <a:r>
              <a:rPr lang="en-US" sz="7200" dirty="0"/>
              <a:t>Schooling 99th Percentile 20.3 Max 20.7</a:t>
            </a:r>
          </a:p>
          <a:p>
            <a:endParaRPr lang="en-US" dirty="0"/>
          </a:p>
        </p:txBody>
      </p:sp>
    </p:spTree>
    <p:extLst>
      <p:ext uri="{BB962C8B-B14F-4D97-AF65-F5344CB8AC3E}">
        <p14:creationId xmlns:p14="http://schemas.microsoft.com/office/powerpoint/2010/main" val="274816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FE51-09D1-1048-B17E-E8EE816E2620}"/>
              </a:ext>
            </a:extLst>
          </p:cNvPr>
          <p:cNvSpPr>
            <a:spLocks noGrp="1"/>
          </p:cNvSpPr>
          <p:nvPr>
            <p:ph type="title"/>
          </p:nvPr>
        </p:nvSpPr>
        <p:spPr>
          <a:xfrm>
            <a:off x="1453243" y="1390701"/>
            <a:ext cx="8991600" cy="1645920"/>
          </a:xfrm>
        </p:spPr>
        <p:txBody>
          <a:bodyPr/>
          <a:lstStyle/>
          <a:p>
            <a:r>
              <a:rPr lang="en-US" dirty="0"/>
              <a:t>Exploratory data analysis</a:t>
            </a:r>
          </a:p>
        </p:txBody>
      </p:sp>
    </p:spTree>
    <p:extLst>
      <p:ext uri="{BB962C8B-B14F-4D97-AF65-F5344CB8AC3E}">
        <p14:creationId xmlns:p14="http://schemas.microsoft.com/office/powerpoint/2010/main" val="40416596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9218</TotalTime>
  <Words>5056</Words>
  <Application>Microsoft Macintosh PowerPoint</Application>
  <PresentationFormat>Widescreen</PresentationFormat>
  <Paragraphs>2824</Paragraphs>
  <Slides>45</Slides>
  <Notes>10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Gill Sans MT</vt:lpstr>
      <vt:lpstr>Helvetica Neue</vt:lpstr>
      <vt:lpstr>Parcel</vt:lpstr>
      <vt:lpstr>Life expectancy prediction </vt:lpstr>
      <vt:lpstr>outline</vt:lpstr>
      <vt:lpstr>Motivation and purpose</vt:lpstr>
      <vt:lpstr>Data set</vt:lpstr>
      <vt:lpstr>Dataset information and cleaning</vt:lpstr>
      <vt:lpstr>Feature list</vt:lpstr>
      <vt:lpstr>Dataset</vt:lpstr>
      <vt:lpstr>3 Sigma OUtliers</vt:lpstr>
      <vt:lpstr>Exploratory data analysis</vt:lpstr>
      <vt:lpstr>Life expectancy</vt:lpstr>
      <vt:lpstr>Country categories</vt:lpstr>
      <vt:lpstr>Status vs world feature</vt:lpstr>
      <vt:lpstr>LIFE EXPECTANCY VERSus year</vt:lpstr>
      <vt:lpstr>Life expectancy correlation and heat map</vt:lpstr>
      <vt:lpstr>Feature Histograms</vt:lpstr>
      <vt:lpstr>Life expectancy trends</vt:lpstr>
      <vt:lpstr>Life expectancy trends</vt:lpstr>
      <vt:lpstr>Life expectancy trends</vt:lpstr>
      <vt:lpstr>Regression </vt:lpstr>
      <vt:lpstr>Preparation and regression methods</vt:lpstr>
      <vt:lpstr>Compiled mean results by method and status</vt:lpstr>
      <vt:lpstr>Thiel and Ridge results</vt:lpstr>
      <vt:lpstr>Gradient boosting results</vt:lpstr>
      <vt:lpstr>Gradient boosting feature importance</vt:lpstr>
      <vt:lpstr>clustering </vt:lpstr>
      <vt:lpstr>clustering methods and evaluation</vt:lpstr>
      <vt:lpstr>clustering evaluation scores</vt:lpstr>
      <vt:lpstr>clustering evaluation scores</vt:lpstr>
      <vt:lpstr>Comparison of K-means and mean shift</vt:lpstr>
      <vt:lpstr>K-cluster determination</vt:lpstr>
      <vt:lpstr>Applied k-means clustering</vt:lpstr>
      <vt:lpstr>Applied k-means clustering</vt:lpstr>
      <vt:lpstr>Applied k-means clustering</vt:lpstr>
      <vt:lpstr>Mixed effect models </vt:lpstr>
      <vt:lpstr>Mixed effect model Assumptions</vt:lpstr>
      <vt:lpstr>ICC and group feature selection</vt:lpstr>
      <vt:lpstr>Mixed effect models</vt:lpstr>
      <vt:lpstr>Ri Model results</vt:lpstr>
      <vt:lpstr>RS Model results </vt:lpstr>
      <vt:lpstr>Ris model results</vt:lpstr>
      <vt:lpstr>Model results</vt:lpstr>
      <vt:lpstr>Model results</vt:lpstr>
      <vt:lpstr>findings</vt:lpstr>
      <vt:lpstr>Takeaways</vt:lpstr>
      <vt:lpstr>Future work</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137</cp:revision>
  <dcterms:created xsi:type="dcterms:W3CDTF">2019-04-04T18:46:41Z</dcterms:created>
  <dcterms:modified xsi:type="dcterms:W3CDTF">2019-04-16T08:41:56Z</dcterms:modified>
</cp:coreProperties>
</file>